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85" r:id="rId2"/>
  </p:sldMasterIdLst>
  <p:notesMasterIdLst>
    <p:notesMasterId r:id="rId48"/>
  </p:notesMasterIdLst>
  <p:sldIdLst>
    <p:sldId id="534" r:id="rId3"/>
    <p:sldId id="655" r:id="rId4"/>
    <p:sldId id="656" r:id="rId5"/>
    <p:sldId id="674" r:id="rId6"/>
    <p:sldId id="702" r:id="rId7"/>
    <p:sldId id="703" r:id="rId8"/>
    <p:sldId id="706" r:id="rId9"/>
    <p:sldId id="705" r:id="rId10"/>
    <p:sldId id="707" r:id="rId11"/>
    <p:sldId id="724" r:id="rId12"/>
    <p:sldId id="708" r:id="rId13"/>
    <p:sldId id="704" r:id="rId14"/>
    <p:sldId id="734" r:id="rId15"/>
    <p:sldId id="720" r:id="rId16"/>
    <p:sldId id="713" r:id="rId17"/>
    <p:sldId id="711" r:id="rId18"/>
    <p:sldId id="712" r:id="rId19"/>
    <p:sldId id="716" r:id="rId20"/>
    <p:sldId id="721" r:id="rId21"/>
    <p:sldId id="717" r:id="rId22"/>
    <p:sldId id="733" r:id="rId23"/>
    <p:sldId id="729" r:id="rId24"/>
    <p:sldId id="735" r:id="rId25"/>
    <p:sldId id="730" r:id="rId26"/>
    <p:sldId id="727" r:id="rId27"/>
    <p:sldId id="728" r:id="rId28"/>
    <p:sldId id="726" r:id="rId29"/>
    <p:sldId id="736" r:id="rId30"/>
    <p:sldId id="737" r:id="rId31"/>
    <p:sldId id="738" r:id="rId32"/>
    <p:sldId id="739" r:id="rId33"/>
    <p:sldId id="740" r:id="rId34"/>
    <p:sldId id="731" r:id="rId35"/>
    <p:sldId id="742" r:id="rId36"/>
    <p:sldId id="743" r:id="rId37"/>
    <p:sldId id="744" r:id="rId38"/>
    <p:sldId id="741" r:id="rId39"/>
    <p:sldId id="746" r:id="rId40"/>
    <p:sldId id="745" r:id="rId41"/>
    <p:sldId id="747" r:id="rId42"/>
    <p:sldId id="732" r:id="rId43"/>
    <p:sldId id="722" r:id="rId44"/>
    <p:sldId id="748" r:id="rId45"/>
    <p:sldId id="422" r:id="rId46"/>
    <p:sldId id="278" r:id="rId47"/>
  </p:sldIdLst>
  <p:sldSz cx="12192000" cy="6858000"/>
  <p:notesSz cx="7102475" cy="102330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1" roundtripDataSignature="AMtx7mjWXbB9EBFDNPwpNwlWAvh31qZO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838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4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71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1" tIns="49507" rIns="99041" bIns="49507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092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1" tIns="49507" rIns="99041" bIns="49507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82600" y="1279525"/>
            <a:ext cx="6137275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1" tIns="49507" rIns="99041" bIns="49507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1" tIns="49507" rIns="99041" bIns="49507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1" tIns="49507" rIns="99041" bIns="49507" anchor="b" anchorCtr="0">
            <a:noAutofit/>
          </a:bodyPr>
          <a:lstStyle/>
          <a:p>
            <a:pPr algn="r"/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en-US"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088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1" tIns="49507" rIns="99041" bIns="49507" anchor="b" anchorCtr="0">
            <a:noAutofit/>
          </a:bodyPr>
          <a:lstStyle/>
          <a:p>
            <a:pPr algn="r" defTabSz="990570">
              <a:defRPr/>
            </a:pPr>
            <a:fld id="{00000000-1234-1234-1234-123412341234}" type="slidenum">
              <a:rPr lang="en-US" sz="1500"/>
              <a:pPr algn="r" defTabSz="990570">
                <a:defRPr/>
              </a:pPr>
              <a:t>1</a:t>
            </a:fld>
            <a:endParaRPr sz="1500"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p1:notes"/>
          <p:cNvSpPr txBox="1">
            <a:spLocks noGrp="1"/>
          </p:cNvSpPr>
          <p:nvPr>
            <p:ph type="body" idx="1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1" tIns="49507" rIns="99041" bIns="4950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Lecture slides prepared for “Computer Organization and Architecture”, 10/e, by William Stallings, Chapter 2 “Performance Issues”.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/>
            <a:endParaRPr/>
          </a:p>
        </p:txBody>
      </p:sp>
    </p:spTree>
    <p:extLst>
      <p:ext uri="{BB962C8B-B14F-4D97-AF65-F5344CB8AC3E}">
        <p14:creationId xmlns="" xmlns:p14="http://schemas.microsoft.com/office/powerpoint/2010/main" val="3527175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72062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9572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0028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21255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09839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56158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98662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68282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14845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27424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7512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61850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83787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70443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68527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52692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252065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012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56956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34152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70001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09201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118431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972712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03561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755675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86027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026771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562843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190806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71907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32919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766727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11352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093398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19:notes"/>
          <p:cNvSpPr txBox="1">
            <a:spLocks noGrp="1"/>
          </p:cNvSpPr>
          <p:nvPr>
            <p:ph type="body" idx="1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1" tIns="49507" rIns="99041" bIns="4950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83" name="Google Shape;383;p19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1" tIns="49507" rIns="99041" bIns="49507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42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405335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19:notes"/>
          <p:cNvSpPr txBox="1">
            <a:spLocks noGrp="1"/>
          </p:cNvSpPr>
          <p:nvPr>
            <p:ph type="body" idx="1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1" tIns="49507" rIns="99041" bIns="4950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83" name="Google Shape;383;p19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1" tIns="49507" rIns="99041" bIns="49507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43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5229128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0:notes"/>
          <p:cNvSpPr txBox="1">
            <a:spLocks noGrp="1"/>
          </p:cNvSpPr>
          <p:nvPr>
            <p:ph type="body" idx="1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spcFirstLastPara="1" wrap="square" lIns="99041" tIns="49507" rIns="99041" bIns="4950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93" name="Google Shape;3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1021111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:notes"/>
          <p:cNvSpPr txBox="1">
            <a:spLocks noGrp="1"/>
          </p:cNvSpPr>
          <p:nvPr>
            <p:ph type="body" idx="1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spcFirstLastPara="1" wrap="square" lIns="99041" tIns="49507" rIns="99041" bIns="4950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99" name="Google Shape;39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624082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95742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53915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4530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93533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8AED6-E225-40A4-9387-1AC8665F32A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17121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>
            <a:spLocks noGrp="1"/>
          </p:cNvSpPr>
          <p:nvPr>
            <p:ph type="title"/>
          </p:nvPr>
        </p:nvSpPr>
        <p:spPr>
          <a:xfrm>
            <a:off x="131417" y="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dt" idx="10"/>
          </p:nvPr>
        </p:nvSpPr>
        <p:spPr>
          <a:xfrm>
            <a:off x="383177" y="6447795"/>
            <a:ext cx="37098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lang="en-US" sz="1800" b="1" i="1" u="none" strike="noStrike" cap="none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 lang="en-US" dirty="0"/>
          </a:p>
        </p:txBody>
      </p:sp>
      <p:sp>
        <p:nvSpPr>
          <p:cNvPr id="94" name="Google Shape;94;p25"/>
          <p:cNvSpPr txBox="1">
            <a:spLocks noGrp="1"/>
          </p:cNvSpPr>
          <p:nvPr>
            <p:ph type="ftr" idx="11"/>
          </p:nvPr>
        </p:nvSpPr>
        <p:spPr>
          <a:xfrm>
            <a:off x="5389218" y="6452288"/>
            <a:ext cx="30480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1">
                <a:solidFill>
                  <a:srgbClr val="0070C0"/>
                </a:solidFill>
                <a:effectLst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 lang="en-US" dirty="0"/>
          </a:p>
        </p:txBody>
      </p:sp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11353800" y="6356354"/>
            <a:ext cx="653773" cy="36512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9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71300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74225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56" name="Google Shape;56;p41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70481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2"/>
          <p:cNvSpPr txBox="1">
            <a:spLocks noGrp="1"/>
          </p:cNvSpPr>
          <p:nvPr>
            <p:ph type="body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32648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3"/>
          <p:cNvSpPr>
            <a:spLocks noGrp="1"/>
          </p:cNvSpPr>
          <p:nvPr>
            <p:ph type="pic" idx="2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43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76571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4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4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72595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5"/>
          <p:cNvSpPr txBox="1">
            <a:spLocks noGrp="1"/>
          </p:cNvSpPr>
          <p:nvPr>
            <p:ph type="title"/>
          </p:nvPr>
        </p:nvSpPr>
        <p:spPr>
          <a:xfrm rot="5400000">
            <a:off x="7133430" y="1956595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5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5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5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32599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2"/>
          <p:cNvSpPr txBox="1">
            <a:spLocks noGrp="1"/>
          </p:cNvSpPr>
          <p:nvPr>
            <p:ph type="body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sldNum" idx="12"/>
          </p:nvPr>
        </p:nvSpPr>
        <p:spPr>
          <a:xfrm>
            <a:off x="11353800" y="6356354"/>
            <a:ext cx="653773" cy="36512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3"/>
          <p:cNvSpPr>
            <a:spLocks noGrp="1"/>
          </p:cNvSpPr>
          <p:nvPr>
            <p:ph type="pic" idx="2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3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ldNum" idx="12"/>
          </p:nvPr>
        </p:nvSpPr>
        <p:spPr>
          <a:xfrm>
            <a:off x="11353800" y="6356354"/>
            <a:ext cx="653773" cy="36512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151" name="Google Shape;151;p34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152" name="Google Shape;152;p34"/>
          <p:cNvSpPr txBox="1">
            <a:spLocks noGrp="1"/>
          </p:cNvSpPr>
          <p:nvPr>
            <p:ph type="sldNum" idx="12"/>
          </p:nvPr>
        </p:nvSpPr>
        <p:spPr>
          <a:xfrm>
            <a:off x="11353800" y="6356354"/>
            <a:ext cx="653773" cy="36512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5"/>
          <p:cNvSpPr txBox="1">
            <a:spLocks noGrp="1"/>
          </p:cNvSpPr>
          <p:nvPr>
            <p:ph type="title"/>
          </p:nvPr>
        </p:nvSpPr>
        <p:spPr>
          <a:xfrm rot="5400000">
            <a:off x="7133430" y="1956595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5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5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5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158" name="Google Shape;158;p35"/>
          <p:cNvSpPr txBox="1">
            <a:spLocks noGrp="1"/>
          </p:cNvSpPr>
          <p:nvPr>
            <p:ph type="sldNum" idx="12"/>
          </p:nvPr>
        </p:nvSpPr>
        <p:spPr>
          <a:xfrm>
            <a:off x="11353800" y="6356354"/>
            <a:ext cx="653773" cy="36512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4250635" y="632515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62777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26" name="Google Shape;26;p36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00468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81245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6516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sldNum" idx="12"/>
          </p:nvPr>
        </p:nvSpPr>
        <p:spPr>
          <a:xfrm>
            <a:off x="11353800" y="6356354"/>
            <a:ext cx="653773" cy="36512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oogle Shape;93;p25">
            <a:extLst>
              <a:ext uri="{FF2B5EF4-FFF2-40B4-BE49-F238E27FC236}">
                <a16:creationId xmlns="" xmlns:a16="http://schemas.microsoft.com/office/drawing/2014/main" id="{FC9DEA6F-43C6-4FA6-BDF7-3422B208B933}"/>
              </a:ext>
            </a:extLst>
          </p:cNvPr>
          <p:cNvSpPr txBox="1">
            <a:spLocks noGrp="1"/>
          </p:cNvSpPr>
          <p:nvPr>
            <p:ph type="dt" idx="2"/>
          </p:nvPr>
        </p:nvSpPr>
        <p:spPr>
          <a:xfrm>
            <a:off x="383177" y="6434732"/>
            <a:ext cx="37098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lang="en-US" sz="1800" b="1" i="1" u="none" strike="noStrike" cap="none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Internet Programming I</a:t>
            </a:r>
            <a:endParaRPr lang="en-US" dirty="0"/>
          </a:p>
        </p:txBody>
      </p:sp>
      <p:sp>
        <p:nvSpPr>
          <p:cNvPr id="8" name="Google Shape;94;p25">
            <a:extLst>
              <a:ext uri="{FF2B5EF4-FFF2-40B4-BE49-F238E27FC236}">
                <a16:creationId xmlns="" xmlns:a16="http://schemas.microsoft.com/office/drawing/2014/main" id="{3AA258DE-4114-4F32-808A-C86A8DED2B2E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5389218" y="6426162"/>
            <a:ext cx="30480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1">
                <a:solidFill>
                  <a:srgbClr val="0070C0"/>
                </a:solidFill>
                <a:effectLst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Chapter 2</a:t>
            </a:r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9" r:id="rId3"/>
    <p:sldLayoutId id="2147483670" r:id="rId4"/>
    <p:sldLayoutId id="2147483671" r:id="rId5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Internet Programming I</a:t>
            </a:r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Chapter 2</a:t>
            </a:r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816025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5" Type="http://schemas.openxmlformats.org/officeDocument/2006/relationships/image" Target="../media/image22.png"/><Relationship Id="rId4" Type="http://schemas.microsoft.com/office/2007/relationships/media" Target="../media/media3.mp4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microsoft.com/office/2007/relationships/media" Target="../media/media4.mp4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VTT_API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boolean/bool_6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boolean/bool_6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C2E5"/>
            </a:gs>
            <a:gs pos="38000">
              <a:srgbClr val="9CC2E5"/>
            </a:gs>
            <a:gs pos="80000">
              <a:srgbClr val="CCE0F2">
                <a:alpha val="33725"/>
              </a:srgbClr>
            </a:gs>
            <a:gs pos="100000">
              <a:srgbClr val="CCE0F2">
                <a:alpha val="33725"/>
              </a:srgbClr>
            </a:gs>
          </a:gsLst>
          <a:lin ang="5400000" scaled="0"/>
        </a:gra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 txBox="1"/>
          <p:nvPr/>
        </p:nvSpPr>
        <p:spPr>
          <a:xfrm>
            <a:off x="-1534472" y="1786025"/>
            <a:ext cx="18466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defRPr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"/>
          <p:cNvSpPr txBox="1"/>
          <p:nvPr/>
        </p:nvSpPr>
        <p:spPr>
          <a:xfrm>
            <a:off x="2947344" y="1191469"/>
            <a:ext cx="6807917" cy="155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lnSpc>
                <a:spcPct val="150000"/>
              </a:lnSpc>
              <a:buSzPts val="4000"/>
              <a:defRPr/>
            </a:pPr>
            <a:r>
              <a:rPr lang="en-US" sz="4000" b="1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4000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1" dirty="0">
                <a:latin typeface="Calibri"/>
                <a:ea typeface="Calibri"/>
                <a:cs typeface="Calibri"/>
                <a:sym typeface="Calibri"/>
              </a:rPr>
              <a:t>Chapter 2</a:t>
            </a:r>
          </a:p>
          <a:p>
            <a:pPr algn="ctr">
              <a:lnSpc>
                <a:spcPct val="90000"/>
              </a:lnSpc>
              <a:buSzPts val="4000"/>
              <a:defRPr/>
            </a:pPr>
            <a:r>
              <a:rPr lang="en-US" sz="4000" b="1" dirty="0">
                <a:latin typeface="Calibri"/>
                <a:ea typeface="Calibri"/>
                <a:cs typeface="Calibri"/>
                <a:sym typeface="Calibri"/>
              </a:rPr>
              <a:t>Web Development Using HTML </a:t>
            </a:r>
          </a:p>
        </p:txBody>
      </p:sp>
    </p:spTree>
    <p:extLst>
      <p:ext uri="{BB962C8B-B14F-4D97-AF65-F5344CB8AC3E}">
        <p14:creationId xmlns="" xmlns:p14="http://schemas.microsoft.com/office/powerpoint/2010/main" val="3280728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3207027" cy="621743"/>
          </a:xfrm>
          <a:noFill/>
          <a:ln/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2504EC"/>
                </a:solidFill>
              </a:rPr>
              <a:t>Cont’d </a:t>
            </a: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14398"/>
            <a:ext cx="2970295" cy="621743"/>
          </a:xfrm>
          <a:noFill/>
          <a:ln/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</a:p>
          <a:p>
            <a:pPr marL="234950" indent="-2349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sp>
        <p:nvSpPr>
          <p:cNvPr id="13" name="Rectangle 6">
            <a:extLst>
              <a:ext uri="{FF2B5EF4-FFF2-40B4-BE49-F238E27FC236}">
                <a16:creationId xmlns="" xmlns:a16="http://schemas.microsoft.com/office/drawing/2014/main" id="{97E6AA6A-3278-479F-B522-CD3862415A8B}"/>
              </a:ext>
            </a:extLst>
          </p:cNvPr>
          <p:cNvSpPr txBox="1">
            <a:spLocks noChangeArrowheads="1"/>
          </p:cNvSpPr>
          <p:nvPr/>
        </p:nvSpPr>
        <p:spPr>
          <a:xfrm>
            <a:off x="105414" y="4723300"/>
            <a:ext cx="11187921" cy="174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b="1" dirty="0"/>
              <a:t>Note</a:t>
            </a:r>
            <a:r>
              <a:rPr lang="en-US" sz="2800" dirty="0"/>
              <a:t>: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It's a good practice to specify </a:t>
            </a:r>
            <a:r>
              <a:rPr lang="en-US" sz="2400" dirty="0">
                <a:solidFill>
                  <a:srgbClr val="00B0F0"/>
                </a:solidFill>
              </a:rPr>
              <a:t>both the width and height attributes </a:t>
            </a:r>
            <a:r>
              <a:rPr lang="en-US" sz="2400" dirty="0"/>
              <a:t>for an image, so that browser can allocate enough space for the image before loading it.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Otherwise, image loading may cause distortion or flicker in your website layout.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08994C3-AA15-4103-A6B9-481B9A9C9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00" y="1480720"/>
            <a:ext cx="7142449" cy="3187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AE255FDD-A533-4F1E-BA57-022E41C23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239" y="1371330"/>
            <a:ext cx="4073347" cy="3641454"/>
          </a:xfrm>
          <a:prstGeom prst="rect">
            <a:avLst/>
          </a:prstGeom>
        </p:spPr>
      </p:pic>
      <p:sp>
        <p:nvSpPr>
          <p:cNvPr id="19" name="Rectangle 6">
            <a:extLst>
              <a:ext uri="{FF2B5EF4-FFF2-40B4-BE49-F238E27FC236}">
                <a16:creationId xmlns="" xmlns:a16="http://schemas.microsoft.com/office/drawing/2014/main" id="{8F2CDF67-6E4C-448D-8FB0-DA0BBE30973C}"/>
              </a:ext>
            </a:extLst>
          </p:cNvPr>
          <p:cNvSpPr txBox="1">
            <a:spLocks noChangeArrowheads="1"/>
          </p:cNvSpPr>
          <p:nvPr/>
        </p:nvSpPr>
        <p:spPr>
          <a:xfrm>
            <a:off x="8383505" y="811921"/>
            <a:ext cx="2970295" cy="621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  <a:p>
            <a:pPr marL="234950" indent="-2349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318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3207027" cy="621743"/>
          </a:xfrm>
          <a:noFill/>
          <a:ln/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2504EC"/>
                </a:solidFill>
              </a:rPr>
              <a:t>Cont’d </a:t>
            </a: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8" y="914398"/>
            <a:ext cx="10590296" cy="621743"/>
          </a:xfrm>
          <a:noFill/>
          <a:ln/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Responsive Images the Simple Way </a:t>
            </a:r>
            <a:r>
              <a:rPr lang="en-US" sz="2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(using sizes, src, srcset attributes)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A2E3C29-B256-4FE6-B433-50235DD76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27" y="1484713"/>
            <a:ext cx="8846997" cy="49630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9992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3207027" cy="621743"/>
          </a:xfrm>
          <a:noFill/>
          <a:ln/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2504EC"/>
                </a:solidFill>
              </a:rPr>
              <a:t>Cont’d </a:t>
            </a: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864840"/>
            <a:ext cx="11888304" cy="5820130"/>
          </a:xfrm>
          <a:noFill/>
          <a:ln/>
        </p:spPr>
        <p:txBody>
          <a:bodyPr>
            <a:noAutofit/>
          </a:bodyPr>
          <a:lstStyle/>
          <a:p>
            <a:pPr marL="234950" indent="-2349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image file formats that are most commonly used on the web are: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APNG (Animated Portable Network Graphics) </a:t>
            </a:r>
          </a:p>
          <a:p>
            <a:pPr marL="5715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— Good choice for lossless animation sequences (GIF is less performant)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AVIF (AV1 Image File Format) </a:t>
            </a:r>
          </a:p>
          <a:p>
            <a:pPr marL="5715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— Good choice for both images and animated images due to high performance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GIF (Graphics Interchange Format) </a:t>
            </a:r>
          </a:p>
          <a:p>
            <a:pPr marL="5715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		— Good choice for 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images and animations.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US" sz="2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PEG (Joint Photographic Expert Group image) </a:t>
            </a:r>
          </a:p>
          <a:p>
            <a:pPr marL="5715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— Good choice for lossy compression of still images (currently the most popular)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PNG (Portable Network Graphics)</a:t>
            </a:r>
          </a:p>
          <a:p>
            <a:pPr marL="5715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— Good choice for lossy compression of still images (slightly better quality than JPEG)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SVG (Scalable Vector Graphics) -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vector image format</a:t>
            </a:r>
          </a:p>
          <a:p>
            <a:pPr marL="5715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—Use for images that must be drawn accurately at different sizes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WebP</a:t>
            </a:r>
            <a:r>
              <a:rPr lang="en-US" sz="2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(Web Picture format) </a:t>
            </a:r>
          </a:p>
          <a:p>
            <a:pPr marL="5715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— Excellent choice for both images and animated images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F165167-938C-4D6B-AA0B-CEDDA6E15B42}"/>
              </a:ext>
            </a:extLst>
          </p:cNvPr>
          <p:cNvSpPr txBox="1"/>
          <p:nvPr/>
        </p:nvSpPr>
        <p:spPr>
          <a:xfrm>
            <a:off x="3619500" y="173030"/>
            <a:ext cx="6130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Supported image formats</a:t>
            </a:r>
          </a:p>
        </p:txBody>
      </p:sp>
    </p:spTree>
    <p:extLst>
      <p:ext uri="{BB962C8B-B14F-4D97-AF65-F5344CB8AC3E}">
        <p14:creationId xmlns="" xmlns:p14="http://schemas.microsoft.com/office/powerpoint/2010/main" val="333408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2. Creating Image Map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06405"/>
            <a:ext cx="11888304" cy="5797048"/>
          </a:xfrm>
          <a:noFill/>
          <a:ln/>
        </p:spPr>
        <p:txBody>
          <a:bodyPr>
            <a:noAutofit/>
          </a:bodyPr>
          <a:lstStyle/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map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is an image with clickable areas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F3C9EBAA-8E24-4112-A951-00210AFE292B}"/>
              </a:ext>
            </a:extLst>
          </p:cNvPr>
          <p:cNvGrpSpPr/>
          <p:nvPr/>
        </p:nvGrpSpPr>
        <p:grpSpPr>
          <a:xfrm>
            <a:off x="202163" y="1533007"/>
            <a:ext cx="11812002" cy="5125015"/>
            <a:chOff x="202163" y="1533007"/>
            <a:chExt cx="11812002" cy="5125015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B37700F3-9E9D-4335-AE55-999D5926E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163" y="2017532"/>
              <a:ext cx="4888930" cy="21613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9A93F21-5380-4BA0-BACB-AC44E74E7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2911" y="1533007"/>
              <a:ext cx="5241254" cy="25973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43FA8ABE-9FB6-4F9D-A117-3EA62B0F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9797" y="4091073"/>
              <a:ext cx="6061712" cy="25669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01DD6131-1EB3-4C54-8BE5-CEBB91BD6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441590">
              <a:off x="3884362" y="1880582"/>
              <a:ext cx="3576908" cy="2435206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A4BA7314-8B2C-4137-8362-BB97A079CC36}"/>
                </a:ext>
              </a:extLst>
            </p:cNvPr>
            <p:cNvCxnSpPr>
              <a:cxnSpLocks/>
            </p:cNvCxnSpPr>
            <p:nvPr/>
          </p:nvCxnSpPr>
          <p:spPr>
            <a:xfrm>
              <a:off x="6280653" y="3760734"/>
              <a:ext cx="82029" cy="11902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="" xmlns:a16="http://schemas.microsoft.com/office/drawing/2014/main" id="{702F43F9-A597-4837-B06D-30D718B27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0473" y="2664626"/>
              <a:ext cx="2292034" cy="2309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="" xmlns:a16="http://schemas.microsoft.com/office/drawing/2014/main" id="{41AFFCB1-1AD2-4880-AA67-3361932973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63634" y="3076591"/>
              <a:ext cx="1188224" cy="4840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19767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4000" b="1" dirty="0">
                <a:solidFill>
                  <a:srgbClr val="2504EC"/>
                </a:solidFill>
              </a:rPr>
              <a:t>Cont’d </a:t>
            </a:r>
            <a:endParaRPr lang="en-US" sz="40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06405"/>
            <a:ext cx="11888304" cy="5797048"/>
          </a:xfrm>
          <a:noFill/>
          <a:ln/>
        </p:spPr>
        <p:txBody>
          <a:bodyPr>
            <a:noAutofit/>
          </a:bodyPr>
          <a:lstStyle/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map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is defined by the </a:t>
            </a:r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&lt;map&gt;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element with </a:t>
            </a:r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&lt;area&gt;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elements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idea is to be able to perform different actions depending on where in the image you click.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It is an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inline element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and belongs to the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phrasing content ----&gt; Flow content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model.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&lt;map&gt;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tag has </a:t>
            </a:r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attribute called </a:t>
            </a:r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 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gives the map a name so that it can be referenced.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name attribute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must:</a:t>
            </a:r>
          </a:p>
          <a:p>
            <a:pPr marL="1188720" lvl="2" indent="-27432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Has a non-empty value with no space characters</a:t>
            </a:r>
            <a:endParaRPr lang="en-US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Has a unique value – two map element in the same document not allowed to have the same name.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6834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06405"/>
            <a:ext cx="11795641" cy="5449949"/>
          </a:xfrm>
          <a:noFill/>
          <a:ln/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Does it image map Works?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image is inserted using the 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28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tag. </a:t>
            </a:r>
          </a:p>
          <a:p>
            <a:pPr marL="1257300" lvl="2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Here the &lt;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&gt; element is different from other images because it require a </a:t>
            </a:r>
            <a:r>
              <a:rPr lang="en-US" sz="26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usemap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attribute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Usemap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attribute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257300" lvl="2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Its</a:t>
            </a:r>
            <a:r>
              <a:rPr lang="en-US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value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starts with a</a:t>
            </a:r>
            <a:r>
              <a:rPr lang="en-US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#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followed by the </a:t>
            </a:r>
            <a:r>
              <a:rPr lang="en-US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of the image map.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257300" lvl="2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Used to create a relationship between the image and the image map.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Then, the 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&lt;map&gt;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element is used to create an image map, and is linked to the image by using the 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required name attribute.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Then, the clickable areas are defined and added using 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&lt;area&gt; element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416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4000" b="1" dirty="0">
                <a:solidFill>
                  <a:srgbClr val="2504EC"/>
                </a:solidFill>
              </a:rPr>
              <a:t>Cont’d </a:t>
            </a:r>
            <a:endParaRPr lang="en-US" sz="40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06405"/>
            <a:ext cx="11795641" cy="797704"/>
          </a:xfrm>
          <a:noFill/>
          <a:ln/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1: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CC4471F-A7DC-4125-AF07-F7F59533F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69" y="1787589"/>
            <a:ext cx="6674277" cy="4015783"/>
          </a:xfrm>
          <a:prstGeom prst="rect">
            <a:avLst/>
          </a:prstGeom>
        </p:spPr>
      </p:pic>
      <p:pic>
        <p:nvPicPr>
          <p:cNvPr id="7" name="HTML Map2">
            <a:hlinkClick r:id="" action="ppaction://media"/>
            <a:extLst>
              <a:ext uri="{FF2B5EF4-FFF2-40B4-BE49-F238E27FC236}">
                <a16:creationId xmlns="" xmlns:a16="http://schemas.microsoft.com/office/drawing/2014/main" id="{2FD671C4-F05F-4AF7-9397-A504B561E5F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93545" y="1615556"/>
            <a:ext cx="5279185" cy="44609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4749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06405"/>
            <a:ext cx="11795641" cy="5797048"/>
          </a:xfrm>
          <a:noFill/>
          <a:ln/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&lt;area&gt; element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It defines an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inside an image map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that has predefined clickable areas. 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Allows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geometric areas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on an image to be associated with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hypertext link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Used only within a 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&lt;map&gt;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element.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It is defined with (required) attributes 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shape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8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coords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731520" lvl="1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Shape attribute - specifies the shape of the clickable area such as rectangle, circle, square, and polygon. </a:t>
            </a:r>
          </a:p>
          <a:p>
            <a:pPr marL="731520" lvl="1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i="1" dirty="0" err="1">
                <a:latin typeface="Calibri" panose="020F0502020204030204" pitchFamily="34" charset="0"/>
                <a:cs typeface="Calibri" panose="020F0502020204030204" pitchFamily="34" charset="0"/>
              </a:rPr>
              <a:t>Coords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 attribute - defines the coordinates of areas inside the image.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7935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17507" y="1607126"/>
            <a:ext cx="5338166" cy="1963587"/>
          </a:xfrm>
          <a:noFill/>
          <a:ln/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coordinate works?</a:t>
            </a:r>
          </a:p>
          <a:p>
            <a:pPr indent="-4572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Shape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attribute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possible values</a:t>
            </a:r>
          </a:p>
          <a:p>
            <a:pPr marL="45720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circle, </a:t>
            </a:r>
            <a:r>
              <a:rPr lang="en-US" sz="28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rect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poly, default</a:t>
            </a:r>
          </a:p>
          <a:p>
            <a:pPr marL="457200" lvl="1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F12254E-7368-4CC1-B80F-3DD60146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218" y="915151"/>
            <a:ext cx="6418820" cy="3626216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="" xmlns:a16="http://schemas.microsoft.com/office/drawing/2014/main" id="{9220DD23-D3AC-4921-BC33-D2F1E78AE6BE}"/>
              </a:ext>
            </a:extLst>
          </p:cNvPr>
          <p:cNvSpPr txBox="1">
            <a:spLocks noChangeArrowheads="1"/>
          </p:cNvSpPr>
          <p:nvPr/>
        </p:nvSpPr>
        <p:spPr>
          <a:xfrm>
            <a:off x="145773" y="4052670"/>
            <a:ext cx="11795641" cy="25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Cords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attribute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possible values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x, y, r (circle</a:t>
            </a:r>
            <a:r>
              <a:rPr lang="en-US" sz="26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where x, y specify the </a:t>
            </a:r>
            <a:r>
              <a:rPr lang="en-US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center and r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is the radius of circle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Pair of </a:t>
            </a:r>
            <a:r>
              <a:rPr lang="en-US" sz="26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x,y</a:t>
            </a:r>
            <a:r>
              <a:rPr lang="en-US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6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rect</a:t>
            </a:r>
            <a:r>
              <a:rPr lang="en-US" sz="26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that specify the </a:t>
            </a:r>
            <a:r>
              <a:rPr lang="en-US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left, top, right, bottom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coordinates of rectangle 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x1,y1,x2,y2,x3,y3,..(</a:t>
            </a:r>
            <a:r>
              <a:rPr lang="es-ES" sz="26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polygon</a:t>
            </a:r>
            <a:r>
              <a:rPr lang="es-ES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that the polygon vertices.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900" b="1" dirty="0">
                <a:latin typeface="Calibri" panose="020F0502020204030204" pitchFamily="34" charset="0"/>
                <a:cs typeface="Calibri" panose="020F0502020204030204" pitchFamily="34" charset="0"/>
              </a:rPr>
              <a:t>Note:</a:t>
            </a: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The easiest technique is using map coordinate generator </a:t>
            </a:r>
          </a:p>
        </p:txBody>
      </p:sp>
    </p:spTree>
    <p:extLst>
      <p:ext uri="{BB962C8B-B14F-4D97-AF65-F5344CB8AC3E}">
        <p14:creationId xmlns="" xmlns:p14="http://schemas.microsoft.com/office/powerpoint/2010/main" val="6961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175033" y="131380"/>
            <a:ext cx="6373092" cy="605492"/>
          </a:xfrm>
          <a:noFill/>
          <a:ln/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&lt;area&gt; attributes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E8EFEEAA-47F6-4818-811B-4B84F6A85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17250180"/>
              </p:ext>
            </p:extLst>
          </p:nvPr>
        </p:nvGraphicFramePr>
        <p:xfrm>
          <a:off x="145773" y="921299"/>
          <a:ext cx="11795641" cy="584865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580575">
                  <a:extLst>
                    <a:ext uri="{9D8B030D-6E8A-4147-A177-3AD203B41FA5}">
                      <a16:colId xmlns="" xmlns:a16="http://schemas.microsoft.com/office/drawing/2014/main" val="1400965453"/>
                    </a:ext>
                  </a:extLst>
                </a:gridCol>
                <a:gridCol w="3552234">
                  <a:extLst>
                    <a:ext uri="{9D8B030D-6E8A-4147-A177-3AD203B41FA5}">
                      <a16:colId xmlns="" xmlns:a16="http://schemas.microsoft.com/office/drawing/2014/main" val="3294372523"/>
                    </a:ext>
                  </a:extLst>
                </a:gridCol>
                <a:gridCol w="6662832">
                  <a:extLst>
                    <a:ext uri="{9D8B030D-6E8A-4147-A177-3AD203B41FA5}">
                      <a16:colId xmlns="" xmlns:a16="http://schemas.microsoft.com/office/drawing/2014/main" val="1478152485"/>
                    </a:ext>
                  </a:extLst>
                </a:gridCol>
              </a:tblGrid>
              <a:tr h="451706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Attribute</a:t>
                      </a:r>
                    </a:p>
                  </a:txBody>
                  <a:tcPr marL="26805" marR="26805" marT="13402" marB="13402"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Value(s)</a:t>
                      </a:r>
                    </a:p>
                  </a:txBody>
                  <a:tcPr marL="26805" marR="26805" marT="13402" marB="13402"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marL="26805" marR="26805" marT="13402" marB="13402" anchor="ctr"/>
                </a:tc>
                <a:extLst>
                  <a:ext uri="{0D108BD9-81ED-4DB2-BD59-A6C34878D82A}">
                    <a16:rowId xmlns="" xmlns:a16="http://schemas.microsoft.com/office/drawing/2014/main" val="171969775"/>
                  </a:ext>
                </a:extLst>
              </a:tr>
              <a:tr h="447088">
                <a:tc>
                  <a:txBody>
                    <a:bodyPr/>
                    <a:lstStyle/>
                    <a:p>
                      <a:pPr marL="91440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</a:t>
                      </a:r>
                    </a:p>
                  </a:txBody>
                  <a:tcPr marL="26805" marR="26805" marT="13402" marB="13402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Text </a:t>
                      </a:r>
                    </a:p>
                  </a:txBody>
                  <a:tcPr marL="26805" marR="26805" marT="13402" marB="13402" anchor="ctr"/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Alternative text to display if image can not be displayed</a:t>
                      </a:r>
                    </a:p>
                  </a:txBody>
                  <a:tcPr marL="26805" marR="26805" marT="13402" marB="13402" anchor="ctr"/>
                </a:tc>
                <a:extLst>
                  <a:ext uri="{0D108BD9-81ED-4DB2-BD59-A6C34878D82A}">
                    <a16:rowId xmlns="" xmlns:a16="http://schemas.microsoft.com/office/drawing/2014/main" val="655433120"/>
                  </a:ext>
                </a:extLst>
              </a:tr>
              <a:tr h="748145">
                <a:tc>
                  <a:txBody>
                    <a:bodyPr/>
                    <a:lstStyle/>
                    <a:p>
                      <a:pPr marL="91440"/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target</a:t>
                      </a:r>
                    </a:p>
                  </a:txBody>
                  <a:tcPr marL="26805" marR="26805" marT="13402" marB="13402" anchor="ctr"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_self, _blank, </a:t>
                      </a:r>
                    </a:p>
                    <a:p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_parent, _top</a:t>
                      </a:r>
                    </a:p>
                  </a:txBody>
                  <a:tcPr marL="26805" marR="26805" marT="13402" marB="13402" anchor="ctr"/>
                </a:tc>
                <a:tc>
                  <a:txBody>
                    <a:bodyPr/>
                    <a:lstStyle/>
                    <a:p>
                      <a:pPr marL="91440" indent="0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Specifies where to display the linked resource (current window, new window, the parent frame, full width in the original (same) window)</a:t>
                      </a:r>
                    </a:p>
                  </a:txBody>
                  <a:tcPr marL="26805" marR="26805" marT="13402" marB="13402" anchor="ctr"/>
                </a:tc>
                <a:extLst>
                  <a:ext uri="{0D108BD9-81ED-4DB2-BD59-A6C34878D82A}">
                    <a16:rowId xmlns="" xmlns:a16="http://schemas.microsoft.com/office/drawing/2014/main" val="3932209106"/>
                  </a:ext>
                </a:extLst>
              </a:tr>
              <a:tr h="547579">
                <a:tc>
                  <a:txBody>
                    <a:bodyPr/>
                    <a:lstStyle/>
                    <a:p>
                      <a:pPr marL="91440"/>
                      <a:r>
                        <a:rPr lang="en-US" sz="2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href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6805" marR="26805" marT="13402" marB="13402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URL</a:t>
                      </a:r>
                    </a:p>
                  </a:txBody>
                  <a:tcPr marL="26805" marR="26805" marT="13402" marB="13402" anchor="ctr"/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200" b="0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Determine the hyperlink destination for the active  (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clickable) </a:t>
                      </a:r>
                      <a:r>
                        <a:rPr lang="en-US" sz="2200" b="0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area.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marL="26805" marR="26805" marT="13402" marB="13402" anchor="ctr"/>
                </a:tc>
                <a:extLst>
                  <a:ext uri="{0D108BD9-81ED-4DB2-BD59-A6C34878D82A}">
                    <a16:rowId xmlns="" xmlns:a16="http://schemas.microsoft.com/office/drawing/2014/main" val="3670340781"/>
                  </a:ext>
                </a:extLst>
              </a:tr>
              <a:tr h="547579">
                <a:tc>
                  <a:txBody>
                    <a:bodyPr/>
                    <a:lstStyle/>
                    <a:p>
                      <a:pPr marL="91440"/>
                      <a:r>
                        <a:rPr lang="en-US" sz="2600" b="0" i="0" u="none" strike="noStrike" cap="none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hreflag</a:t>
                      </a:r>
                      <a:endParaRPr lang="en-US" sz="2600" b="0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26805" marR="26805" marT="13402" marB="13402" anchor="ctr"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language_code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6805" marR="26805" marT="13402" marB="13402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language of the linked resource. 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Must specified this attribute if you provide a value for the </a:t>
                      </a:r>
                      <a:r>
                        <a:rPr lang="en-US" sz="22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href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attribute</a:t>
                      </a:r>
                    </a:p>
                  </a:txBody>
                  <a:tcPr marL="26805" marR="26805" marT="13402" marB="13402" anchor="ctr"/>
                </a:tc>
                <a:extLst>
                  <a:ext uri="{0D108BD9-81ED-4DB2-BD59-A6C34878D82A}">
                    <a16:rowId xmlns="" xmlns:a16="http://schemas.microsoft.com/office/drawing/2014/main" val="1809232248"/>
                  </a:ext>
                </a:extLst>
              </a:tr>
              <a:tr h="547579">
                <a:tc>
                  <a:txBody>
                    <a:bodyPr/>
                    <a:lstStyle/>
                    <a:p>
                      <a:pPr marL="91440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download</a:t>
                      </a:r>
                    </a:p>
                  </a:txBody>
                  <a:tcPr marL="26805" marR="26805" marT="13402" marB="13402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File name</a:t>
                      </a:r>
                    </a:p>
                  </a:txBody>
                  <a:tcPr marL="26805" marR="26805" marT="13402" marB="13402" anchor="ctr"/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Indicates that the hyperlink will be used to download a resource</a:t>
                      </a:r>
                    </a:p>
                  </a:txBody>
                  <a:tcPr marL="26805" marR="26805" marT="13402" marB="13402" anchor="ctr"/>
                </a:tc>
                <a:extLst>
                  <a:ext uri="{0D108BD9-81ED-4DB2-BD59-A6C34878D82A}">
                    <a16:rowId xmlns="" xmlns:a16="http://schemas.microsoft.com/office/drawing/2014/main" val="1800911360"/>
                  </a:ext>
                </a:extLst>
              </a:tr>
              <a:tr h="547579">
                <a:tc>
                  <a:txBody>
                    <a:bodyPr/>
                    <a:lstStyle/>
                    <a:p>
                      <a:pPr marL="182880"/>
                      <a:r>
                        <a:rPr lang="en-US" sz="2600" b="0" i="0" u="none" strike="noStrike" cap="none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rel</a:t>
                      </a:r>
                      <a:endParaRPr lang="en-US" sz="2600" b="0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26805" marR="26805" marT="13402" marB="13402" anchor="ctr"/>
                </a:tc>
                <a:tc>
                  <a:txBody>
                    <a:bodyPr/>
                    <a:lstStyle/>
                    <a:p>
                      <a:pPr marL="91440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alternate, author, help, next, bookmark, license, </a:t>
                      </a:r>
                      <a:r>
                        <a:rPr lang="en-US" sz="2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nofollow</a:t>
                      </a: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2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noreferrer</a:t>
                      </a: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prefetch, </a:t>
                      </a:r>
                      <a:r>
                        <a:rPr lang="en-US" sz="2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prev</a:t>
                      </a: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search, tag</a:t>
                      </a:r>
                    </a:p>
                  </a:txBody>
                  <a:tcPr marL="26805" marR="26805" marT="13402" marB="13402" anchor="ctr"/>
                </a:tc>
                <a:tc>
                  <a:txBody>
                    <a:bodyPr/>
                    <a:lstStyle/>
                    <a:p>
                      <a:pPr marL="434340" indent="-342900">
                        <a:spcBef>
                          <a:spcPts val="0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lang="en-US" sz="2200" b="0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Determine the relationship between the current document and the hyperlink </a:t>
                      </a:r>
                    </a:p>
                    <a:p>
                      <a:pPr marL="434340" indent="-342900">
                        <a:spcBef>
                          <a:spcPts val="0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lang="en-US" sz="2200" b="0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Used if a value for the </a:t>
                      </a:r>
                      <a:r>
                        <a:rPr lang="en-US" sz="2200" b="0" i="0" u="none" strike="noStrike" cap="none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href</a:t>
                      </a:r>
                      <a:r>
                        <a:rPr lang="en-US" sz="2200" b="0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attribute is provided. </a:t>
                      </a:r>
                    </a:p>
                  </a:txBody>
                  <a:tcPr marL="26805" marR="26805" marT="13402" marB="13402" anchor="ctr"/>
                </a:tc>
                <a:extLst>
                  <a:ext uri="{0D108BD9-81ED-4DB2-BD59-A6C34878D82A}">
                    <a16:rowId xmlns="" xmlns:a16="http://schemas.microsoft.com/office/drawing/2014/main" val="3759118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15072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428" y="2173702"/>
            <a:ext cx="11823145" cy="311873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Chapter 2 part 3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HTML Elements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4400" b="1" dirty="0">
                <a:solidFill>
                  <a:srgbClr val="2504EC"/>
                </a:solidFill>
              </a:rPr>
              <a:t>(Working with Images and Multimedia)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643103" y="6356351"/>
            <a:ext cx="3086100" cy="365125"/>
          </a:xfrm>
        </p:spPr>
        <p:txBody>
          <a:bodyPr/>
          <a:lstStyle/>
          <a:p>
            <a:r>
              <a:rPr lang="en-US"/>
              <a:t>Chapter 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311A-DC79-454F-B439-B977E522DD2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BEDFD4D-893B-4172-927B-F64D950C148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Internet Programming I</a:t>
            </a:r>
          </a:p>
        </p:txBody>
      </p:sp>
    </p:spTree>
    <p:extLst>
      <p:ext uri="{BB962C8B-B14F-4D97-AF65-F5344CB8AC3E}">
        <p14:creationId xmlns="" xmlns:p14="http://schemas.microsoft.com/office/powerpoint/2010/main" val="18213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06406"/>
            <a:ext cx="11795641" cy="832882"/>
          </a:xfrm>
          <a:noFill/>
          <a:ln/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2: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70EE99C-BACC-4A5B-8099-94BAF7E5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9" y="1664522"/>
            <a:ext cx="7037388" cy="470736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B821CAD6-5627-4407-B64A-7CF4F30B954F}"/>
              </a:ext>
            </a:extLst>
          </p:cNvPr>
          <p:cNvGrpSpPr/>
          <p:nvPr/>
        </p:nvGrpSpPr>
        <p:grpSpPr>
          <a:xfrm>
            <a:off x="5666309" y="906406"/>
            <a:ext cx="6391163" cy="5146509"/>
            <a:chOff x="5666309" y="906406"/>
            <a:chExt cx="6391163" cy="5146509"/>
          </a:xfrm>
        </p:grpSpPr>
        <p:pic>
          <p:nvPicPr>
            <p:cNvPr id="29" name="Picture 28">
              <a:extLst>
                <a:ext uri="{FF2B5EF4-FFF2-40B4-BE49-F238E27FC236}">
                  <a16:creationId xmlns="" xmlns:a16="http://schemas.microsoft.com/office/drawing/2014/main" id="{257CA679-E62C-433D-88A6-954AF7C59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9196" y="4457275"/>
              <a:ext cx="1630593" cy="149431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B538C63A-337B-43E9-84FB-9ABB9D5E8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33884" y="4558595"/>
              <a:ext cx="1307530" cy="14943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="" xmlns:a16="http://schemas.microsoft.com/office/drawing/2014/main" id="{3B208164-45FD-496A-9C0E-EA14B8137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6309" y="906406"/>
              <a:ext cx="1468239" cy="142388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="" xmlns:a16="http://schemas.microsoft.com/office/drawing/2014/main" id="{268203CB-6355-4A07-9C5A-9AA2B6BE7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07625" y="994398"/>
              <a:ext cx="3949847" cy="2582592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="" xmlns:a16="http://schemas.microsoft.com/office/drawing/2014/main" id="{8D9BBCDA-702D-475D-9A44-07B3AFC48CA6}"/>
                </a:ext>
              </a:extLst>
            </p:cNvPr>
            <p:cNvCxnSpPr>
              <a:cxnSpLocks/>
            </p:cNvCxnSpPr>
            <p:nvPr/>
          </p:nvCxnSpPr>
          <p:spPr>
            <a:xfrm>
              <a:off x="11495673" y="2870746"/>
              <a:ext cx="0" cy="187633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="" xmlns:a16="http://schemas.microsoft.com/office/drawing/2014/main" id="{9037C939-3792-4112-95B2-3F3D4D53D4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4492" y="2822875"/>
              <a:ext cx="1242954" cy="184610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="" xmlns:a16="http://schemas.microsoft.com/office/drawing/2014/main" id="{C3B94C04-DAAB-4B93-891C-476E7D9B469E}"/>
                </a:ext>
              </a:extLst>
            </p:cNvPr>
            <p:cNvCxnSpPr/>
            <p:nvPr/>
          </p:nvCxnSpPr>
          <p:spPr>
            <a:xfrm flipH="1" flipV="1">
              <a:off x="6888321" y="1742616"/>
              <a:ext cx="1524001" cy="74616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24603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3. The &lt;picture&gt; and &lt;source&gt; Element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06405"/>
            <a:ext cx="11888304" cy="5797048"/>
          </a:xfrm>
          <a:noFill/>
          <a:ln/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en-US" sz="3200" b="1" dirty="0">
                <a:solidFill>
                  <a:srgbClr val="0070C0"/>
                </a:solidFill>
              </a:rPr>
              <a:t>The &lt;picture&gt; 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Unlike &lt;</a:t>
            </a:r>
            <a:r>
              <a:rPr lang="en-US" sz="28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tag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it 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offer alternative versions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of an image for different 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display/device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scenarios. 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Like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tag, it is also an </a:t>
            </a:r>
            <a:r>
              <a:rPr 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inline element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content categories are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embedded content ---&gt; phrasing content ---&gt; Flow content. 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It nest a single 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28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element and zero or more 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&lt;source&gt;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elements 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&gt; element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serves two purposes:</a:t>
            </a:r>
          </a:p>
          <a:p>
            <a:pPr marL="800100" lvl="1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It describes the </a:t>
            </a:r>
            <a:r>
              <a:rPr lang="en-US" sz="26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6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attributes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of the image and its presentation.</a:t>
            </a:r>
          </a:p>
          <a:p>
            <a:pPr marL="800100" lvl="1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It provides a </a:t>
            </a:r>
            <a:r>
              <a:rPr lang="en-US" sz="26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fallback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 in case none of the offered &lt;source&gt; elements can provide a usable image.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Always specify the </a:t>
            </a:r>
            <a:r>
              <a:rPr lang="en-US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26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element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as the </a:t>
            </a: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last child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element of </a:t>
            </a:r>
            <a:r>
              <a:rPr lang="en-US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&lt;picture&gt;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element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Internet Programming I</a:t>
            </a:r>
          </a:p>
        </p:txBody>
      </p:sp>
    </p:spTree>
    <p:extLst>
      <p:ext uri="{BB962C8B-B14F-4D97-AF65-F5344CB8AC3E}">
        <p14:creationId xmlns="" xmlns:p14="http://schemas.microsoft.com/office/powerpoint/2010/main" val="105991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4000" b="1" dirty="0">
                <a:solidFill>
                  <a:srgbClr val="2504EC"/>
                </a:solidFill>
              </a:rPr>
              <a:t>Cont’d </a:t>
            </a:r>
            <a:endParaRPr lang="en-US" sz="40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06405"/>
            <a:ext cx="11888304" cy="5797048"/>
          </a:xfrm>
          <a:noFill/>
          <a:ln/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200" b="1" dirty="0">
                <a:solidFill>
                  <a:srgbClr val="2504EC"/>
                </a:solidFill>
              </a:rPr>
              <a:t>The &lt;source&gt; Element 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600" dirty="0"/>
              <a:t>It specifies </a:t>
            </a:r>
            <a:r>
              <a:rPr lang="en-US" sz="2600" b="1" dirty="0"/>
              <a:t>multiple media resources </a:t>
            </a:r>
            <a:r>
              <a:rPr lang="en-US" sz="2600" dirty="0"/>
              <a:t>for the </a:t>
            </a:r>
            <a:r>
              <a:rPr lang="en-US" sz="2600" i="1" dirty="0">
                <a:solidFill>
                  <a:srgbClr val="0070C0"/>
                </a:solidFill>
              </a:rPr>
              <a:t>&lt;picture&gt; </a:t>
            </a:r>
            <a:r>
              <a:rPr lang="en-US" sz="2600" dirty="0"/>
              <a:t>element.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600" dirty="0"/>
              <a:t>It also used with the</a:t>
            </a:r>
            <a:r>
              <a:rPr lang="en-US" sz="2600" i="1" dirty="0">
                <a:solidFill>
                  <a:srgbClr val="0070C0"/>
                </a:solidFill>
              </a:rPr>
              <a:t> &lt;audio&gt; element, and the &lt;video&gt; element.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600" dirty="0"/>
              <a:t>It is an empty element (or void element) and also doesn’t has content model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600" dirty="0"/>
              <a:t>Commonly used to offer the same media content in multiple file formats in order to provide compatibility with a broad range of browsers.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6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&lt;picture&gt; and &lt;source&gt; elements work?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The browser will consider each child </a:t>
            </a:r>
            <a:r>
              <a:rPr lang="en-US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&lt;source&gt; element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and choose the best match among them. 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If no matches are found or the browser doesn't support the </a:t>
            </a:r>
            <a:r>
              <a:rPr lang="en-US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&lt;picture&gt; element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then the URL of the </a:t>
            </a:r>
            <a:r>
              <a:rPr lang="en-US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26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element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specified in the </a:t>
            </a:r>
            <a:r>
              <a:rPr lang="en-US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src attribute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is selected.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Internet Programming I</a:t>
            </a:r>
          </a:p>
        </p:txBody>
      </p:sp>
    </p:spTree>
    <p:extLst>
      <p:ext uri="{BB962C8B-B14F-4D97-AF65-F5344CB8AC3E}">
        <p14:creationId xmlns="" xmlns:p14="http://schemas.microsoft.com/office/powerpoint/2010/main" val="422278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45774" y="1793103"/>
            <a:ext cx="3123900" cy="603634"/>
          </a:xfrm>
          <a:noFill/>
          <a:ln/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1: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pic>
        <p:nvPicPr>
          <p:cNvPr id="6" name="HTML Picture2">
            <a:hlinkClick r:id="" action="ppaction://media"/>
            <a:extLst>
              <a:ext uri="{FF2B5EF4-FFF2-40B4-BE49-F238E27FC236}">
                <a16:creationId xmlns="" xmlns:a16="http://schemas.microsoft.com/office/drawing/2014/main" id="{27F924EF-9385-4FEB-B425-2F987607E1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 rotWithShape="1">
          <a:blip r:embed="rId5"/>
          <a:srcRect t="3077"/>
          <a:stretch/>
        </p:blipFill>
        <p:spPr>
          <a:xfrm>
            <a:off x="4078374" y="52467"/>
            <a:ext cx="7961896" cy="6757999"/>
          </a:xfrm>
          <a:prstGeom prst="rect">
            <a:avLst/>
          </a:prstGeom>
        </p:spPr>
      </p:pic>
      <p:sp>
        <p:nvSpPr>
          <p:cNvPr id="13" name="Rectangle 6">
            <a:extLst>
              <a:ext uri="{FF2B5EF4-FFF2-40B4-BE49-F238E27FC236}">
                <a16:creationId xmlns="" xmlns:a16="http://schemas.microsoft.com/office/drawing/2014/main" id="{3C036D62-CFD9-4621-8B08-8156D9C59BAE}"/>
              </a:ext>
            </a:extLst>
          </p:cNvPr>
          <p:cNvSpPr txBox="1">
            <a:spLocks noChangeArrowheads="1"/>
          </p:cNvSpPr>
          <p:nvPr/>
        </p:nvSpPr>
        <p:spPr>
          <a:xfrm>
            <a:off x="250586" y="4197986"/>
            <a:ext cx="3275095" cy="1258723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4572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Considered If none of the source match the view point then</a:t>
            </a:r>
          </a:p>
          <a:p>
            <a:pPr marL="800100" lvl="1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D9121BB9-0BBE-4636-8AE1-D5780A6A74A9}"/>
              </a:ext>
            </a:extLst>
          </p:cNvPr>
          <p:cNvCxnSpPr>
            <a:cxnSpLocks/>
          </p:cNvCxnSpPr>
          <p:nvPr/>
        </p:nvCxnSpPr>
        <p:spPr>
          <a:xfrm flipV="1">
            <a:off x="3525681" y="4346398"/>
            <a:ext cx="1863537" cy="3641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2454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4000" b="1" dirty="0">
                <a:solidFill>
                  <a:srgbClr val="2504EC"/>
                </a:solidFill>
              </a:rPr>
              <a:t>Cont’d </a:t>
            </a:r>
            <a:endParaRPr lang="en-US" sz="40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67308" y="757614"/>
            <a:ext cx="7477137" cy="685806"/>
          </a:xfrm>
          <a:noFill/>
          <a:ln/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200" b="1" dirty="0">
                <a:solidFill>
                  <a:srgbClr val="00B0F0"/>
                </a:solidFill>
              </a:rPr>
              <a:t>The &lt;source&gt; attributes 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Internet Programming I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C63F5629-E026-46B7-AEDB-0F890416B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95134004"/>
              </p:ext>
            </p:extLst>
          </p:nvPr>
        </p:nvGraphicFramePr>
        <p:xfrm>
          <a:off x="108678" y="1433692"/>
          <a:ext cx="11888304" cy="533400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404731">
                  <a:extLst>
                    <a:ext uri="{9D8B030D-6E8A-4147-A177-3AD203B41FA5}">
                      <a16:colId xmlns="" xmlns:a16="http://schemas.microsoft.com/office/drawing/2014/main" val="1997458491"/>
                    </a:ext>
                  </a:extLst>
                </a:gridCol>
                <a:gridCol w="2296591">
                  <a:extLst>
                    <a:ext uri="{9D8B030D-6E8A-4147-A177-3AD203B41FA5}">
                      <a16:colId xmlns="" xmlns:a16="http://schemas.microsoft.com/office/drawing/2014/main" val="2812913621"/>
                    </a:ext>
                  </a:extLst>
                </a:gridCol>
                <a:gridCol w="8186982">
                  <a:extLst>
                    <a:ext uri="{9D8B030D-6E8A-4147-A177-3AD203B41FA5}">
                      <a16:colId xmlns="" xmlns:a16="http://schemas.microsoft.com/office/drawing/2014/main" val="8185855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Attribute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81574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1440"/>
                      <a:r>
                        <a:rPr lang="en-US" sz="2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/>
                      <a:r>
                        <a:rPr lang="en-US" sz="2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media_query</a:t>
                      </a:r>
                      <a:endParaRPr lang="en-US" sz="2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3434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media query of the resource's intended media</a:t>
                      </a:r>
                    </a:p>
                    <a:p>
                      <a:pPr marL="43434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Accepts any valid media query that would normally be defined in a CSS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18464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1440"/>
                      <a:r>
                        <a:rPr lang="en-US" sz="2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sizes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/>
                      <a:r>
                        <a:rPr lang="en-US" sz="2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media condition-length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3434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Specifies list of media source sizes for different page layouts</a:t>
                      </a:r>
                    </a:p>
                    <a:p>
                      <a:pPr marL="43434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Each source size consists of a comma-separated list of media condition-length pairs.</a:t>
                      </a:r>
                    </a:p>
                    <a:p>
                      <a:pPr marL="91440" indent="0">
                        <a:buFont typeface="Wingdings" panose="05000000000000000000" pitchFamily="2" charset="2"/>
                        <a:buNone/>
                      </a:pPr>
                      <a:r>
                        <a:rPr lang="en-US" sz="24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E.g. sizes </a:t>
                      </a:r>
                      <a:r>
                        <a:rPr lang="en-US" sz="2400" b="0" i="1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= “(max-height: 500px) 1000px”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90362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1440"/>
                      <a:r>
                        <a:rPr lang="en-US" sz="2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/>
                      <a:r>
                        <a:rPr lang="en-US" sz="2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3434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Required when &lt;source&gt; is used in &lt;audio&gt; and &lt;video&gt;. Specifies the URL of the media file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17254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1440"/>
                      <a:r>
                        <a:rPr lang="en-US" sz="2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/>
                      <a:r>
                        <a:rPr lang="en-US" sz="2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3434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Required when &lt;source&gt; is used in &lt;picture&gt;. </a:t>
                      </a:r>
                    </a:p>
                    <a:p>
                      <a:pPr marL="43434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Specifies the URL of the image to use in different situations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1823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1440"/>
                      <a:r>
                        <a:rPr lang="en-US" sz="2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/>
                      <a:r>
                        <a:rPr lang="en-US" sz="2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MIME-type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Specifies the MIME-type of the resource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82232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69241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39120" y="2079392"/>
            <a:ext cx="3609426" cy="603634"/>
          </a:xfrm>
          <a:noFill/>
          <a:ln/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2: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pic>
        <p:nvPicPr>
          <p:cNvPr id="7" name="HTML picture">
            <a:hlinkClick r:id="" action="ppaction://media"/>
            <a:extLst>
              <a:ext uri="{FF2B5EF4-FFF2-40B4-BE49-F238E27FC236}">
                <a16:creationId xmlns="" xmlns:a16="http://schemas.microsoft.com/office/drawing/2014/main" id="{A5963AC3-0C1D-4B8D-B155-5DCCBB04F39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 rotWithShape="1">
          <a:blip r:embed="rId5"/>
          <a:srcRect t="3753"/>
          <a:stretch/>
        </p:blipFill>
        <p:spPr>
          <a:xfrm>
            <a:off x="3234675" y="90015"/>
            <a:ext cx="8913940" cy="6662866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="" xmlns:a16="http://schemas.microsoft.com/office/drawing/2014/main" id="{1BB193A7-53EE-44AF-85B9-0EE906F3969E}"/>
              </a:ext>
            </a:extLst>
          </p:cNvPr>
          <p:cNvSpPr txBox="1">
            <a:spLocks noChangeArrowheads="1"/>
          </p:cNvSpPr>
          <p:nvPr/>
        </p:nvSpPr>
        <p:spPr>
          <a:xfrm>
            <a:off x="57240" y="4435495"/>
            <a:ext cx="2843526" cy="1577378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4572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Considered If none of the source match the view point then</a:t>
            </a:r>
          </a:p>
          <a:p>
            <a:pPr marL="800100" lvl="1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BB250730-9E41-4149-B759-334871FD0D25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00766" y="5140146"/>
            <a:ext cx="55418" cy="84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A4F33F19-A7DA-49AE-8C4A-F05DE4590762}"/>
              </a:ext>
            </a:extLst>
          </p:cNvPr>
          <p:cNvCxnSpPr/>
          <p:nvPr/>
        </p:nvCxnSpPr>
        <p:spPr>
          <a:xfrm>
            <a:off x="2895600" y="5284553"/>
            <a:ext cx="1052945" cy="237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9407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4000" b="1" dirty="0">
                <a:solidFill>
                  <a:srgbClr val="2504EC"/>
                </a:solidFill>
              </a:rPr>
              <a:t>Cont’d </a:t>
            </a:r>
            <a:endParaRPr lang="en-US" sz="40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06405"/>
            <a:ext cx="11888304" cy="5797048"/>
          </a:xfrm>
          <a:noFill/>
          <a:ln/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 use cases for &lt;picture&gt;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800" b="1" dirty="0"/>
              <a:t>Bandwidth</a:t>
            </a:r>
          </a:p>
          <a:p>
            <a:pPr marL="1188720" lvl="2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For small screen or device, it is not necessary to load a large image file.</a:t>
            </a:r>
          </a:p>
          <a:p>
            <a:pPr marL="1188720" lvl="2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By loading the most appropriate image for the viewer's display, the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&lt;picture&gt; element allow s</a:t>
            </a:r>
            <a:r>
              <a:rPr lang="en-US" sz="2400" b="1" dirty="0"/>
              <a:t>aving bandwidth and speeding page load times</a:t>
            </a:r>
            <a:r>
              <a:rPr lang="en-US" sz="2400" dirty="0"/>
              <a:t> .</a:t>
            </a:r>
            <a:endParaRPr lang="en-US" sz="2400" b="1" dirty="0"/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800" b="1" dirty="0"/>
              <a:t>Format Support</a:t>
            </a:r>
          </a:p>
          <a:p>
            <a:pPr marL="1257300" lvl="2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Some browsers or devices may not support all image formats. </a:t>
            </a:r>
          </a:p>
          <a:p>
            <a:pPr marL="1257300" lvl="2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With the &lt;picture&gt; element, you can add images of all formats, and let the browser to find the supported format 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800" b="1" dirty="0"/>
              <a:t>Art direction</a:t>
            </a:r>
            <a:endParaRPr lang="en-US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69963" lvl="2" indent="-346075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Cropping or modifying images for different media conditions.</a:t>
            </a:r>
          </a:p>
          <a:p>
            <a:pPr marL="969963" lvl="2" indent="-346075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E.g. loading a simpler version of image which has too many details, on smaller displays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Internet Programming I</a:t>
            </a:r>
          </a:p>
        </p:txBody>
      </p:sp>
    </p:spTree>
    <p:extLst>
      <p:ext uri="{BB962C8B-B14F-4D97-AF65-F5344CB8AC3E}">
        <p14:creationId xmlns="" xmlns:p14="http://schemas.microsoft.com/office/powerpoint/2010/main" val="23436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5. Audio and Video Elements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06405"/>
            <a:ext cx="11795641" cy="5797048"/>
          </a:xfrm>
          <a:noFill/>
          <a:ln/>
        </p:spPr>
        <p:txBody>
          <a:bodyPr>
            <a:noAutofit/>
          </a:bodyPr>
          <a:lstStyle/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Before HTML5 there hasn't been a standard multimedia on web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Most videos were shown through a plugin. However, not all browsers have the same plugins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HTML5 features include 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native audio and video support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without the need for Flash/a plugin.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 standard way to include multimedia contents (video or audio) on web. </a:t>
            </a:r>
          </a:p>
          <a:p>
            <a:pPr marL="800100"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6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&lt;audio&gt; tag -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embed sound content in web documents</a:t>
            </a:r>
          </a:p>
          <a:p>
            <a:pPr marL="800100"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6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&lt;video&gt; tag -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embed a media player which supports video playback.</a:t>
            </a:r>
          </a:p>
          <a:p>
            <a:pPr marL="800100"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6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&lt;source&gt; tag –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specify the source of media both for audio and video.</a:t>
            </a:r>
          </a:p>
          <a:p>
            <a:pPr marL="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Both &lt;audio&gt; and &lt;video&gt; tags require the </a:t>
            </a:r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controls.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Internet Programming I</a:t>
            </a:r>
          </a:p>
        </p:txBody>
      </p:sp>
    </p:spTree>
    <p:extLst>
      <p:ext uri="{BB962C8B-B14F-4D97-AF65-F5344CB8AC3E}">
        <p14:creationId xmlns="" xmlns:p14="http://schemas.microsoft.com/office/powerpoint/2010/main" val="203356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4000" b="1" dirty="0">
                <a:solidFill>
                  <a:srgbClr val="2504EC"/>
                </a:solidFill>
              </a:rPr>
              <a:t>Cont’d </a:t>
            </a:r>
            <a:endParaRPr lang="en-US" sz="40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06405"/>
            <a:ext cx="11795641" cy="2238577"/>
          </a:xfrm>
          <a:noFill/>
          <a:ln/>
        </p:spPr>
        <p:txBody>
          <a:bodyPr>
            <a:noAutofit/>
          </a:bodyPr>
          <a:lstStyle/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Media Sources</a:t>
            </a:r>
          </a:p>
          <a:p>
            <a:pPr lvl="1" indent="-4572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One or more media sources are represented using the </a:t>
            </a:r>
            <a:r>
              <a:rPr lang="en-US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src attribute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&lt;source&gt; element.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Examples: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F42064D-1A73-45B6-B57E-219EBDB8E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46" y="3099251"/>
            <a:ext cx="5661303" cy="2974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0BD7521-7A36-4062-8D4D-BFF788847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255" y="3144982"/>
            <a:ext cx="5269048" cy="29286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2949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4000" b="1" dirty="0">
                <a:solidFill>
                  <a:srgbClr val="2504EC"/>
                </a:solidFill>
              </a:rPr>
              <a:t>Cont’d </a:t>
            </a:r>
            <a:endParaRPr lang="en-US" sz="40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729345" y="40587"/>
            <a:ext cx="7994074" cy="685806"/>
          </a:xfrm>
          <a:noFill/>
          <a:ln/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800" b="1" dirty="0">
                <a:solidFill>
                  <a:srgbClr val="00B0F0"/>
                </a:solidFill>
              </a:rPr>
              <a:t>Some attributes of &lt;audio&gt; and &lt;video&gt; elements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Internet Programming I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C63F5629-E026-46B7-AEDB-0F890416B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50646076"/>
              </p:ext>
            </p:extLst>
          </p:nvPr>
        </p:nvGraphicFramePr>
        <p:xfrm>
          <a:off x="151848" y="907927"/>
          <a:ext cx="11888304" cy="579552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404731">
                  <a:extLst>
                    <a:ext uri="{9D8B030D-6E8A-4147-A177-3AD203B41FA5}">
                      <a16:colId xmlns="" xmlns:a16="http://schemas.microsoft.com/office/drawing/2014/main" val="1997458491"/>
                    </a:ext>
                  </a:extLst>
                </a:gridCol>
                <a:gridCol w="1782366">
                  <a:extLst>
                    <a:ext uri="{9D8B030D-6E8A-4147-A177-3AD203B41FA5}">
                      <a16:colId xmlns="" xmlns:a16="http://schemas.microsoft.com/office/drawing/2014/main" val="2812913621"/>
                    </a:ext>
                  </a:extLst>
                </a:gridCol>
                <a:gridCol w="8701207">
                  <a:extLst>
                    <a:ext uri="{9D8B030D-6E8A-4147-A177-3AD203B41FA5}">
                      <a16:colId xmlns="" xmlns:a16="http://schemas.microsoft.com/office/drawing/2014/main" val="818585543"/>
                    </a:ext>
                  </a:extLst>
                </a:gridCol>
              </a:tblGrid>
              <a:tr h="468030">
                <a:tc>
                  <a:txBody>
                    <a:bodyPr/>
                    <a:lstStyle/>
                    <a:p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Attribute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81574451"/>
                  </a:ext>
                </a:extLst>
              </a:tr>
              <a:tr h="786845"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600" dirty="0">
                          <a:solidFill>
                            <a:srgbClr val="900B09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autoplay</a:t>
                      </a:r>
                      <a:endParaRPr lang="en-US" sz="2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559" marR="18559" marT="18559" marB="18559" anchor="ctr"/>
                </a:tc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600" i="0" dirty="0" err="1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autoplay</a:t>
                      </a:r>
                      <a:endParaRPr lang="en-US" sz="2600" i="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559" marR="18559" marT="18559" marB="18559" anchor="ctr"/>
                </a:tc>
                <a:tc>
                  <a:txBody>
                    <a:bodyPr/>
                    <a:lstStyle/>
                    <a:p>
                      <a:pPr marL="91440" indent="0" fontAlgn="t">
                        <a:buFont typeface="Wingdings" panose="05000000000000000000" pitchFamily="2" charset="2"/>
                        <a:buNone/>
                      </a:pP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Boolean attribute: if specified, the audio/video will automatically begin playback as soon as it is ready</a:t>
                      </a:r>
                    </a:p>
                  </a:txBody>
                  <a:tcPr marL="18559" marR="18559" marT="18559" marB="18559" anchor="ctr"/>
                </a:tc>
                <a:extLst>
                  <a:ext uri="{0D108BD9-81ED-4DB2-BD59-A6C34878D82A}">
                    <a16:rowId xmlns="" xmlns:a16="http://schemas.microsoft.com/office/drawing/2014/main" val="1118464385"/>
                  </a:ext>
                </a:extLst>
              </a:tr>
              <a:tr h="786845"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600" kern="1200" dirty="0">
                          <a:solidFill>
                            <a:srgbClr val="900B09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controls</a:t>
                      </a:r>
                    </a:p>
                  </a:txBody>
                  <a:tcPr marL="18559" marR="18559" marT="18559" marB="18559" anchor="ctr"/>
                </a:tc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600" i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controls</a:t>
                      </a:r>
                    </a:p>
                  </a:txBody>
                  <a:tcPr marL="18559" marR="18559" marT="18559" marB="18559" anchor="ctr"/>
                </a:tc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specified, the controls displayed to allow the user to control audio/video playback, including volume, seeking, and pause/resume.</a:t>
                      </a:r>
                    </a:p>
                  </a:txBody>
                  <a:tcPr marL="18559" marR="18559" marT="18559" marB="18559" anchor="ctr"/>
                </a:tc>
                <a:extLst>
                  <a:ext uri="{0D108BD9-81ED-4DB2-BD59-A6C34878D82A}">
                    <a16:rowId xmlns="" xmlns:a16="http://schemas.microsoft.com/office/drawing/2014/main" val="653337621"/>
                  </a:ext>
                </a:extLst>
              </a:tr>
              <a:tr h="443623"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600" dirty="0">
                          <a:solidFill>
                            <a:srgbClr val="900B09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loop</a:t>
                      </a:r>
                      <a:endParaRPr lang="en-US" sz="2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559" marR="18559" marT="18559" marB="18559" anchor="ctr"/>
                </a:tc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600" i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loop</a:t>
                      </a:r>
                    </a:p>
                  </a:txBody>
                  <a:tcPr marL="18559" marR="18559" marT="18559" marB="18559" anchor="ctr"/>
                </a:tc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Audio/video will start over again, every time it is finished</a:t>
                      </a:r>
                    </a:p>
                  </a:txBody>
                  <a:tcPr marL="18559" marR="18559" marT="18559" marB="18559" anchor="ctr"/>
                </a:tc>
                <a:extLst>
                  <a:ext uri="{0D108BD9-81ED-4DB2-BD59-A6C34878D82A}">
                    <a16:rowId xmlns="" xmlns:a16="http://schemas.microsoft.com/office/drawing/2014/main" val="1184161019"/>
                  </a:ext>
                </a:extLst>
              </a:tr>
              <a:tr h="786845"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600" dirty="0">
                          <a:solidFill>
                            <a:srgbClr val="900B09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muted</a:t>
                      </a:r>
                      <a:endParaRPr lang="en-US" sz="2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559" marR="18559" marT="18559" marB="18559" anchor="ctr"/>
                </a:tc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600" i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muted</a:t>
                      </a:r>
                    </a:p>
                  </a:txBody>
                  <a:tcPr marL="18559" marR="18559" marT="18559" marB="18559" anchor="ctr"/>
                </a:tc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Boolean attribute that indicates whether the audio will be initially silenced. Its default value is false.</a:t>
                      </a:r>
                    </a:p>
                  </a:txBody>
                  <a:tcPr marL="18559" marR="18559" marT="18559" marB="18559" anchor="ctr"/>
                </a:tc>
                <a:extLst>
                  <a:ext uri="{0D108BD9-81ED-4DB2-BD59-A6C34878D82A}">
                    <a16:rowId xmlns="" xmlns:a16="http://schemas.microsoft.com/office/drawing/2014/main" val="2304880449"/>
                  </a:ext>
                </a:extLst>
              </a:tr>
              <a:tr h="849249"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600" b="0" i="0" u="none" strike="noStrike" cap="none" dirty="0">
                          <a:solidFill>
                            <a:srgbClr val="900B09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preload</a:t>
                      </a:r>
                    </a:p>
                  </a:txBody>
                  <a:tcPr marL="18559" marR="18559" marT="18559" marB="18559" anchor="ctr"/>
                </a:tc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600" i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non / auto / metadata</a:t>
                      </a:r>
                    </a:p>
                  </a:txBody>
                  <a:tcPr marL="18559" marR="18559" marT="18559" marB="18559" anchor="ctr"/>
                </a:tc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Enumerated attribute which intended to provide a hint to the browser what content is loaded before the media played.</a:t>
                      </a:r>
                    </a:p>
                  </a:txBody>
                  <a:tcPr marL="18559" marR="18559" marT="18559" marB="18559" anchor="ctr"/>
                </a:tc>
                <a:extLst>
                  <a:ext uri="{0D108BD9-81ED-4DB2-BD59-A6C34878D82A}">
                    <a16:rowId xmlns="" xmlns:a16="http://schemas.microsoft.com/office/drawing/2014/main" val="1179775732"/>
                  </a:ext>
                </a:extLst>
              </a:tr>
              <a:tr h="443623"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600" i="1" dirty="0">
                          <a:solidFill>
                            <a:srgbClr val="900B0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height</a:t>
                      </a:r>
                      <a:endParaRPr lang="en-US" sz="26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559" marR="18559" marT="18559" marB="18559" anchor="ctr"/>
                </a:tc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600" i="1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pixels</a:t>
                      </a:r>
                    </a:p>
                  </a:txBody>
                  <a:tcPr marL="18559" marR="18559" marT="18559" marB="18559" anchor="ctr"/>
                </a:tc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400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Sets the height of the video player</a:t>
                      </a:r>
                    </a:p>
                  </a:txBody>
                  <a:tcPr marL="18559" marR="18559" marT="18559" marB="18559" anchor="ctr"/>
                </a:tc>
                <a:extLst>
                  <a:ext uri="{0D108BD9-81ED-4DB2-BD59-A6C34878D82A}">
                    <a16:rowId xmlns="" xmlns:a16="http://schemas.microsoft.com/office/drawing/2014/main" val="3190362653"/>
                  </a:ext>
                </a:extLst>
              </a:tr>
              <a:tr h="443623"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600" i="1" dirty="0">
                          <a:solidFill>
                            <a:srgbClr val="900B0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width</a:t>
                      </a:r>
                      <a:endParaRPr lang="en-US" sz="26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559" marR="18559" marT="18559" marB="18559" anchor="ctr"/>
                </a:tc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600" i="1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pixels</a:t>
                      </a:r>
                    </a:p>
                  </a:txBody>
                  <a:tcPr marL="18559" marR="18559" marT="18559" marB="18559" anchor="ctr"/>
                </a:tc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400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Sets the width of the video player</a:t>
                      </a:r>
                    </a:p>
                  </a:txBody>
                  <a:tcPr marL="18559" marR="18559" marT="18559" marB="18559" anchor="ctr"/>
                </a:tc>
                <a:extLst>
                  <a:ext uri="{0D108BD9-81ED-4DB2-BD59-A6C34878D82A}">
                    <a16:rowId xmlns="" xmlns:a16="http://schemas.microsoft.com/office/drawing/2014/main" val="3017254008"/>
                  </a:ext>
                </a:extLst>
              </a:tr>
              <a:tr h="786845"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600" i="1" dirty="0">
                          <a:solidFill>
                            <a:srgbClr val="900B0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poster</a:t>
                      </a:r>
                      <a:endParaRPr lang="en-US" sz="26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559" marR="18559" marT="18559" marB="18559" anchor="ctr"/>
                </a:tc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600" i="1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URL</a:t>
                      </a:r>
                    </a:p>
                  </a:txBody>
                  <a:tcPr marL="18559" marR="18559" marT="18559" marB="18559" anchor="ctr"/>
                </a:tc>
                <a:tc>
                  <a:txBody>
                    <a:bodyPr/>
                    <a:lstStyle/>
                    <a:p>
                      <a:pPr marL="91440" fontAlgn="t"/>
                      <a:r>
                        <a:rPr lang="en-US" sz="2400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 image to be shown while the video is downloading, or until the user hits the play button</a:t>
                      </a:r>
                    </a:p>
                  </a:txBody>
                  <a:tcPr marL="18559" marR="18559" marT="18559" marB="18559" anchor="ctr"/>
                </a:tc>
                <a:extLst>
                  <a:ext uri="{0D108BD9-81ED-4DB2-BD59-A6C34878D82A}">
                    <a16:rowId xmlns="" xmlns:a16="http://schemas.microsoft.com/office/drawing/2014/main" val="818231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79257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9678" y="200926"/>
            <a:ext cx="7886700" cy="48488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Outline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427" y="900753"/>
            <a:ext cx="11823145" cy="5701753"/>
          </a:xfrm>
        </p:spPr>
        <p:txBody>
          <a:bodyPr>
            <a:noAutofit/>
          </a:bodyPr>
          <a:lstStyle/>
          <a:p>
            <a:pPr marL="365760" indent="-36576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2060"/>
                </a:solidFill>
              </a:rPr>
              <a:t>Working with Multimedia</a:t>
            </a:r>
          </a:p>
          <a:p>
            <a:pPr lvl="2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Image element</a:t>
            </a:r>
          </a:p>
          <a:p>
            <a:pPr lvl="2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Image map</a:t>
            </a:r>
          </a:p>
          <a:p>
            <a:pPr lvl="2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Picture element</a:t>
            </a:r>
          </a:p>
          <a:p>
            <a:pPr lvl="2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Source element</a:t>
            </a:r>
          </a:p>
          <a:p>
            <a:pPr lvl="2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Audio element</a:t>
            </a:r>
          </a:p>
          <a:p>
            <a:pPr lvl="2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Video element</a:t>
            </a:r>
          </a:p>
          <a:p>
            <a:pPr lvl="2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</a:rPr>
              <a:t>The &lt;track&gt; element </a:t>
            </a:r>
          </a:p>
          <a:p>
            <a:pPr marL="365760" indent="-36576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2060"/>
                </a:solidFill>
              </a:rPr>
              <a:t>Figure and </a:t>
            </a:r>
            <a:r>
              <a:rPr lang="en-US" sz="3200" dirty="0" smtClean="0">
                <a:solidFill>
                  <a:srgbClr val="002060"/>
                </a:solidFill>
              </a:rPr>
              <a:t>figure caption </a:t>
            </a:r>
            <a:r>
              <a:rPr lang="en-US" sz="3200" dirty="0">
                <a:solidFill>
                  <a:srgbClr val="002060"/>
                </a:solidFill>
              </a:rPr>
              <a:t>elements </a:t>
            </a:r>
          </a:p>
          <a:p>
            <a:pPr marL="365760" indent="-36576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2200" i="1" dirty="0">
              <a:solidFill>
                <a:srgbClr val="00206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643103" y="6356351"/>
            <a:ext cx="3086100" cy="365125"/>
          </a:xfrm>
        </p:spPr>
        <p:txBody>
          <a:bodyPr/>
          <a:lstStyle/>
          <a:p>
            <a:r>
              <a:rPr lang="en-US"/>
              <a:t>Chapter 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311A-DC79-454F-B439-B977E522DD2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BEDFD4D-893B-4172-927B-F64D950C148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Internet Programming I</a:t>
            </a:r>
          </a:p>
        </p:txBody>
      </p:sp>
    </p:spTree>
    <p:extLst>
      <p:ext uri="{BB962C8B-B14F-4D97-AF65-F5344CB8AC3E}">
        <p14:creationId xmlns="" xmlns:p14="http://schemas.microsoft.com/office/powerpoint/2010/main" val="369281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4000" b="1" dirty="0">
                <a:solidFill>
                  <a:srgbClr val="2504EC"/>
                </a:solidFill>
              </a:rPr>
              <a:t>Cont’d </a:t>
            </a:r>
            <a:endParaRPr lang="en-US" sz="40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7710" y="910013"/>
            <a:ext cx="11774106" cy="1666931"/>
          </a:xfrm>
          <a:noFill/>
          <a:ln/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200" b="1" dirty="0">
                <a:solidFill>
                  <a:srgbClr val="00B0F0"/>
                </a:solidFill>
              </a:rPr>
              <a:t> HTML Audio and Video Formats</a:t>
            </a:r>
          </a:p>
          <a:p>
            <a:pPr indent="-2222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</a:rPr>
              <a:t>There are three supported video and audio formats.</a:t>
            </a:r>
          </a:p>
          <a:p>
            <a:pPr indent="-2222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</a:rPr>
              <a:t>The browser support for the different formats is given below: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Internet Programming I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EFD15858-D08C-4497-8344-6F0F38D78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0305098"/>
              </p:ext>
            </p:extLst>
          </p:nvPr>
        </p:nvGraphicFramePr>
        <p:xfrm>
          <a:off x="536824" y="2866449"/>
          <a:ext cx="10755878" cy="320040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536554">
                  <a:extLst>
                    <a:ext uri="{9D8B030D-6E8A-4147-A177-3AD203B41FA5}">
                      <a16:colId xmlns="" xmlns:a16="http://schemas.microsoft.com/office/drawing/2014/main" val="2332594408"/>
                    </a:ext>
                  </a:extLst>
                </a:gridCol>
                <a:gridCol w="1536554">
                  <a:extLst>
                    <a:ext uri="{9D8B030D-6E8A-4147-A177-3AD203B41FA5}">
                      <a16:colId xmlns="" xmlns:a16="http://schemas.microsoft.com/office/drawing/2014/main" val="881364153"/>
                    </a:ext>
                  </a:extLst>
                </a:gridCol>
                <a:gridCol w="1536554">
                  <a:extLst>
                    <a:ext uri="{9D8B030D-6E8A-4147-A177-3AD203B41FA5}">
                      <a16:colId xmlns="" xmlns:a16="http://schemas.microsoft.com/office/drawing/2014/main" val="2278352467"/>
                    </a:ext>
                  </a:extLst>
                </a:gridCol>
                <a:gridCol w="1536554">
                  <a:extLst>
                    <a:ext uri="{9D8B030D-6E8A-4147-A177-3AD203B41FA5}">
                      <a16:colId xmlns="" xmlns:a16="http://schemas.microsoft.com/office/drawing/2014/main" val="1479052590"/>
                    </a:ext>
                  </a:extLst>
                </a:gridCol>
                <a:gridCol w="1536554">
                  <a:extLst>
                    <a:ext uri="{9D8B030D-6E8A-4147-A177-3AD203B41FA5}">
                      <a16:colId xmlns="" xmlns:a16="http://schemas.microsoft.com/office/drawing/2014/main" val="3108603241"/>
                    </a:ext>
                  </a:extLst>
                </a:gridCol>
                <a:gridCol w="1536554">
                  <a:extLst>
                    <a:ext uri="{9D8B030D-6E8A-4147-A177-3AD203B41FA5}">
                      <a16:colId xmlns="" xmlns:a16="http://schemas.microsoft.com/office/drawing/2014/main" val="1354151249"/>
                    </a:ext>
                  </a:extLst>
                </a:gridCol>
                <a:gridCol w="1536554">
                  <a:extLst>
                    <a:ext uri="{9D8B030D-6E8A-4147-A177-3AD203B41FA5}">
                      <a16:colId xmlns="" xmlns:a16="http://schemas.microsoft.com/office/drawing/2014/main" val="348606802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Browser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Video format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2400" dirty="0">
                        <a:effectLst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Audio format 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2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109827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Browser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MP4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</a:rPr>
                        <a:t>WebM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</a:rPr>
                        <a:t>Ogg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MP3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WAV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OGG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21335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/>
                        <a:t>Edge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YES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YES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YES*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YES*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05633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/>
                        <a:t>Chrome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YES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YES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YES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YES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77891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/>
                        <a:t>Firefox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YES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YES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YES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33868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/>
                        <a:t>Safari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YES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YES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YES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NO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74440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/>
                        <a:t>Opera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YES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YES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YES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6362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59796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4000" b="1" dirty="0">
                <a:solidFill>
                  <a:srgbClr val="2504EC"/>
                </a:solidFill>
              </a:rPr>
              <a:t>Cont’d </a:t>
            </a:r>
            <a:endParaRPr lang="en-US" sz="40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06406"/>
            <a:ext cx="11795641" cy="685806"/>
          </a:xfrm>
          <a:noFill/>
          <a:ln/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Example: HTML Video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513C795-15AD-45DE-B595-78417400C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90" y="1565212"/>
            <a:ext cx="7745538" cy="4905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AC83D0A-263D-4A0D-A83D-39289C601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628" y="2849443"/>
            <a:ext cx="4006977" cy="22496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9875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4000" b="1" dirty="0">
                <a:solidFill>
                  <a:srgbClr val="2504EC"/>
                </a:solidFill>
              </a:rPr>
              <a:t>Cont’d </a:t>
            </a:r>
            <a:endParaRPr lang="en-US" sz="40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06406"/>
            <a:ext cx="11795641" cy="685806"/>
          </a:xfrm>
          <a:noFill/>
          <a:ln/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Example: HTML Audio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5933BD6-C0DF-4462-8599-242940BAD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62" y="1612994"/>
            <a:ext cx="7234116" cy="483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4EE64A5-DCCC-4C03-AAB8-9BAD68C92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051" y="1971632"/>
            <a:ext cx="4362673" cy="27804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0563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6. The &lt;track&gt; Element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06405"/>
            <a:ext cx="11795641" cy="5797048"/>
          </a:xfrm>
          <a:noFill/>
          <a:ln/>
        </p:spPr>
        <p:txBody>
          <a:bodyPr>
            <a:noAutofit/>
          </a:bodyPr>
          <a:lstStyle/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HTML 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&lt;track&gt; tag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is used to define time-based text tracks for a media file. 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It must used as child element of &lt;audio&gt; and &lt;video&gt; elements.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It is used to specify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subtitles, caption files or other files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containing text, that should be visible when the media is playing.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Tracks are formatted in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WebVTT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format (.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vtt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files).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6097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4000" b="1" dirty="0">
                <a:solidFill>
                  <a:srgbClr val="2504EC"/>
                </a:solidFill>
              </a:rPr>
              <a:t>Cont’d </a:t>
            </a:r>
            <a:endParaRPr lang="en-US" sz="40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06405"/>
            <a:ext cx="11795641" cy="621743"/>
          </a:xfrm>
          <a:noFill/>
          <a:ln/>
        </p:spPr>
        <p:txBody>
          <a:bodyPr>
            <a:noAutofit/>
          </a:bodyPr>
          <a:lstStyle/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&lt;track&gt; tag-specific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attributes</a:t>
            </a:r>
            <a:endParaRPr lang="en-US" sz="2800" b="1" dirty="0"/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25ACBA7A-1F5A-4209-BC2B-0F21198DE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17678722"/>
              </p:ext>
            </p:extLst>
          </p:nvPr>
        </p:nvGraphicFramePr>
        <p:xfrm>
          <a:off x="236916" y="1625771"/>
          <a:ext cx="11560346" cy="463296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552614">
                  <a:extLst>
                    <a:ext uri="{9D8B030D-6E8A-4147-A177-3AD203B41FA5}">
                      <a16:colId xmlns="" xmlns:a16="http://schemas.microsoft.com/office/drawing/2014/main" val="2966255158"/>
                    </a:ext>
                  </a:extLst>
                </a:gridCol>
                <a:gridCol w="3491345">
                  <a:extLst>
                    <a:ext uri="{9D8B030D-6E8A-4147-A177-3AD203B41FA5}">
                      <a16:colId xmlns="" xmlns:a16="http://schemas.microsoft.com/office/drawing/2014/main" val="1745145394"/>
                    </a:ext>
                  </a:extLst>
                </a:gridCol>
                <a:gridCol w="6516387">
                  <a:extLst>
                    <a:ext uri="{9D8B030D-6E8A-4147-A177-3AD203B41FA5}">
                      <a16:colId xmlns="" xmlns:a16="http://schemas.microsoft.com/office/drawing/2014/main" val="40256234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b="1" dirty="0"/>
                        <a:t>Attribute</a:t>
                      </a:r>
                      <a:endParaRPr lang="en-US" sz="2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Value</a:t>
                      </a:r>
                      <a:endParaRPr lang="en-US" sz="2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Description</a:t>
                      </a:r>
                      <a:endParaRPr lang="en-US" sz="2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120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1440"/>
                      <a:r>
                        <a:rPr lang="en-US" sz="2600" dirty="0">
                          <a:solidFill>
                            <a:srgbClr val="C00000"/>
                          </a:solidFill>
                        </a:rPr>
                        <a:t>default</a:t>
                      </a:r>
                      <a:endParaRPr lang="en-US" sz="26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/>
                      <a:r>
                        <a:rPr lang="en-US" sz="2400" dirty="0"/>
                        <a:t>default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 specifies that the track should be enabled unless the user’s preferences indicate that another track is more important.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50058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1440"/>
                      <a:r>
                        <a:rPr lang="en-US" sz="2600" dirty="0">
                          <a:solidFill>
                            <a:srgbClr val="C00000"/>
                          </a:solidFill>
                        </a:rPr>
                        <a:t>kind</a:t>
                      </a:r>
                      <a:endParaRPr lang="en-US" sz="26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/>
                      <a:r>
                        <a:rPr lang="fr-FR" sz="2400" dirty="0"/>
                        <a:t>captions / </a:t>
                      </a:r>
                      <a:r>
                        <a:rPr lang="fr-FR" sz="2400" dirty="0" err="1"/>
                        <a:t>chapters</a:t>
                      </a:r>
                      <a:r>
                        <a:rPr lang="fr-FR" sz="2400" dirty="0"/>
                        <a:t/>
                      </a:r>
                      <a:br>
                        <a:rPr lang="fr-FR" sz="2400" dirty="0"/>
                      </a:br>
                      <a:r>
                        <a:rPr lang="fr-FR" sz="2400" dirty="0"/>
                        <a:t>descriptions / </a:t>
                      </a:r>
                      <a:r>
                        <a:rPr lang="fr-FR" sz="2400" dirty="0" err="1"/>
                        <a:t>metadata</a:t>
                      </a:r>
                      <a:r>
                        <a:rPr lang="fr-FR" sz="2400" dirty="0"/>
                        <a:t/>
                      </a:r>
                      <a:br>
                        <a:rPr lang="fr-FR" sz="2400" dirty="0"/>
                      </a:br>
                      <a:r>
                        <a:rPr lang="fr-FR" sz="2400" dirty="0" err="1"/>
                        <a:t>subtitles</a:t>
                      </a:r>
                      <a:endParaRPr lang="fr-FR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 specifies that which type of text track you want to add.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50048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1440"/>
                      <a:r>
                        <a:rPr lang="en-US" sz="2600" dirty="0">
                          <a:solidFill>
                            <a:srgbClr val="C00000"/>
                          </a:solidFill>
                        </a:rPr>
                        <a:t>label</a:t>
                      </a:r>
                      <a:endParaRPr lang="en-US" sz="26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/>
                      <a:r>
                        <a:rPr lang="en-US" sz="2400" dirty="0"/>
                        <a:t>text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 specifies the title of the text track.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774740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1440"/>
                      <a:r>
                        <a:rPr lang="en-US" sz="2600" dirty="0">
                          <a:solidFill>
                            <a:srgbClr val="C00000"/>
                          </a:solidFill>
                        </a:rPr>
                        <a:t>src</a:t>
                      </a:r>
                      <a:endParaRPr lang="en-US" sz="26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/>
                      <a:r>
                        <a:rPr lang="en-US" sz="2400" dirty="0"/>
                        <a:t>URL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 defines the URL of the track file.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60917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1440"/>
                      <a:r>
                        <a:rPr lang="en-US" sz="2600" dirty="0" err="1">
                          <a:solidFill>
                            <a:srgbClr val="C00000"/>
                          </a:solidFill>
                        </a:rPr>
                        <a:t>srclang</a:t>
                      </a:r>
                      <a:endParaRPr lang="en-US" sz="26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/>
                      <a:r>
                        <a:rPr lang="en-US" sz="2400" dirty="0" err="1"/>
                        <a:t>language_code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 defines the language of the track text content, such as English, Germany, etc.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76413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08275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6. The &lt;track&gt; Element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70" y="906405"/>
            <a:ext cx="7085094" cy="5045190"/>
          </a:xfrm>
          <a:noFill/>
          <a:ln/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create WEBVTT file</a:t>
            </a:r>
            <a:r>
              <a:rPr lang="en-US" sz="2000" b="1" dirty="0"/>
              <a:t>: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sz="2600" dirty="0"/>
              <a:t>text editor (notepad)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45720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2600" dirty="0"/>
              <a:t>Write </a:t>
            </a:r>
            <a:r>
              <a:rPr lang="en-US" sz="2600" i="1" dirty="0"/>
              <a:t>WEBVTT </a:t>
            </a:r>
            <a:r>
              <a:rPr lang="en-US" sz="2600" dirty="0"/>
              <a:t>as the first line in the editor</a:t>
            </a:r>
          </a:p>
          <a:p>
            <a:pPr marL="731520" lvl="1" indent="-45720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2600" dirty="0"/>
              <a:t>Leave a blank line</a:t>
            </a:r>
          </a:p>
          <a:p>
            <a:pPr marL="731520" lvl="1" indent="-45720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2600" dirty="0"/>
              <a:t>Specify the time duration in the proper format</a:t>
            </a:r>
          </a:p>
          <a:p>
            <a:pPr marL="73152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00" i="1" dirty="0">
                <a:solidFill>
                  <a:srgbClr val="0070C0"/>
                </a:solidFill>
              </a:rPr>
              <a:t>00:01.000 --&gt; 00:04.000</a:t>
            </a:r>
          </a:p>
          <a:p>
            <a:pPr marL="731520" lvl="1" indent="-45720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2600" dirty="0"/>
              <a:t>Enter and write your text which you want to add a subtitle or caption</a:t>
            </a:r>
          </a:p>
          <a:p>
            <a:pPr marL="731520" lvl="2" indent="0">
              <a:lnSpc>
                <a:spcPct val="100000"/>
              </a:lnSpc>
              <a:spcBef>
                <a:spcPts val="0"/>
              </a:spcBef>
              <a:buSzPct val="90000"/>
              <a:buNone/>
            </a:pPr>
            <a:r>
              <a:rPr lang="en-US" sz="2600" i="1" dirty="0">
                <a:solidFill>
                  <a:srgbClr val="0070C0"/>
                </a:solidFill>
              </a:rPr>
              <a:t>- Never drink liquid nitrogen.</a:t>
            </a:r>
          </a:p>
          <a:p>
            <a:pPr marL="731520" lvl="1" indent="-45720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2600" dirty="0"/>
              <a:t>Repeat step 3 to 5 until you finish it.</a:t>
            </a:r>
          </a:p>
          <a:p>
            <a:pPr marL="731520" lvl="1" indent="-45720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2600" dirty="0"/>
              <a:t>Save it using .</a:t>
            </a:r>
            <a:r>
              <a:rPr lang="en-US" sz="2600" dirty="0" err="1"/>
              <a:t>vtt</a:t>
            </a:r>
            <a:r>
              <a:rPr lang="en-US" sz="2600" dirty="0"/>
              <a:t> extension.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sp>
        <p:nvSpPr>
          <p:cNvPr id="10" name="Rectangle 6">
            <a:extLst>
              <a:ext uri="{FF2B5EF4-FFF2-40B4-BE49-F238E27FC236}">
                <a16:creationId xmlns="" xmlns:a16="http://schemas.microsoft.com/office/drawing/2014/main" id="{38EB15BA-9540-441C-83E9-15AC852DB1CD}"/>
              </a:ext>
            </a:extLst>
          </p:cNvPr>
          <p:cNvSpPr txBox="1">
            <a:spLocks noChangeArrowheads="1"/>
          </p:cNvSpPr>
          <p:nvPr/>
        </p:nvSpPr>
        <p:spPr>
          <a:xfrm>
            <a:off x="7204365" y="860826"/>
            <a:ext cx="4858624" cy="5130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Example 1:</a:t>
            </a:r>
          </a:p>
          <a:p>
            <a:pPr marL="457200" lvl="1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WEBVTT - This file has cues.</a:t>
            </a:r>
          </a:p>
          <a:p>
            <a:pPr marL="457200" lvl="1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457200" lvl="1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00:01:14.815 --&gt; 00:01:18.114</a:t>
            </a:r>
          </a:p>
          <a:p>
            <a:pPr marL="457200" lvl="1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- What?</a:t>
            </a:r>
          </a:p>
          <a:p>
            <a:pPr marL="457200" lvl="1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- Where are we now?</a:t>
            </a:r>
          </a:p>
          <a:p>
            <a:pPr marL="457200" lvl="1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457200" lvl="1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00:01:18.171 --&gt; 00:01:20.991</a:t>
            </a:r>
          </a:p>
          <a:p>
            <a:pPr marL="457200" lvl="1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- This is big bat country.</a:t>
            </a:r>
          </a:p>
          <a:p>
            <a:pPr marL="457200" lvl="1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457200" lvl="1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00:01:21.058 --&gt; 00:01:23.868</a:t>
            </a:r>
          </a:p>
          <a:p>
            <a:pPr marL="457200" lvl="1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- [ Bats Screeching ]</a:t>
            </a:r>
          </a:p>
          <a:p>
            <a:pPr marL="457200" lvl="1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- They won't get in your hair. </a:t>
            </a:r>
          </a:p>
          <a:p>
            <a:pPr marL="457200" lvl="1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- They're after the bugs.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43B4C01F-017B-4B01-BA45-3B6190ACC760}"/>
              </a:ext>
            </a:extLst>
          </p:cNvPr>
          <p:cNvCxnSpPr>
            <a:cxnSpLocks/>
          </p:cNvCxnSpPr>
          <p:nvPr/>
        </p:nvCxnSpPr>
        <p:spPr>
          <a:xfrm>
            <a:off x="7093527" y="906405"/>
            <a:ext cx="0" cy="50848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CCC523F-B67E-423A-AF49-44EB1DB372A2}"/>
              </a:ext>
            </a:extLst>
          </p:cNvPr>
          <p:cNvSpPr txBox="1"/>
          <p:nvPr/>
        </p:nvSpPr>
        <p:spPr>
          <a:xfrm>
            <a:off x="129007" y="6087253"/>
            <a:ext cx="119339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Note: </a:t>
            </a:r>
            <a:r>
              <a:rPr lang="en-US" sz="240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more details checkout - </a:t>
            </a:r>
            <a:r>
              <a:rPr lang="en-US" sz="200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https://developer.mozilla.org/en-US/docs/Web/API/WebVTT_API</a:t>
            </a:r>
            <a:r>
              <a:rPr lang="en-US" sz="200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/>
            <a:endParaRPr lang="en-US" sz="2400" i="0" dirty="0">
              <a:solidFill>
                <a:srgbClr val="FF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3824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06405"/>
            <a:ext cx="11795641" cy="613965"/>
          </a:xfrm>
          <a:noFill/>
          <a:ln/>
        </p:spPr>
        <p:txBody>
          <a:bodyPr>
            <a:noAutofit/>
          </a:bodyPr>
          <a:lstStyle/>
          <a:p>
            <a:pPr marL="166688" indent="-166688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3200" b="1" dirty="0">
                <a:solidFill>
                  <a:srgbClr val="0070C0"/>
                </a:solidFill>
              </a:rPr>
              <a:t>Example: Audio and video track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57094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6. The &lt;figure&gt; and &lt;</a:t>
            </a:r>
            <a:r>
              <a:rPr lang="en-US" altLang="en-US" sz="3600" b="1" dirty="0" err="1">
                <a:solidFill>
                  <a:srgbClr val="2504EC"/>
                </a:solidFill>
              </a:rPr>
              <a:t>figurecaption</a:t>
            </a:r>
            <a:r>
              <a:rPr lang="en-US" altLang="en-US" sz="3600" b="1" dirty="0">
                <a:solidFill>
                  <a:srgbClr val="2504EC"/>
                </a:solidFill>
              </a:rPr>
              <a:t>&gt; Elements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06405"/>
            <a:ext cx="11795641" cy="5495527"/>
          </a:xfrm>
          <a:noFill/>
          <a:ln/>
        </p:spPr>
        <p:txBody>
          <a:bodyPr>
            <a:noAutofit/>
          </a:bodyPr>
          <a:lstStyle/>
          <a:p>
            <a:pPr marL="166688" indent="-166688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en-US" sz="3200" b="1" dirty="0">
                <a:solidFill>
                  <a:srgbClr val="0070C0"/>
                </a:solidFill>
              </a:rPr>
              <a:t>The &lt;figure&gt; element</a:t>
            </a:r>
          </a:p>
          <a:p>
            <a:pPr marL="623888" indent="-277813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Specifies </a:t>
            </a:r>
            <a:r>
              <a:rPr lang="en-US" sz="2800" i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self-contained content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like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illustrations, diagrams, photos, code listings, poem script etc.</a:t>
            </a:r>
          </a:p>
          <a:p>
            <a:pPr marL="623888" indent="-277813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Its content is related to the main flow, but its position is independent of the main flow, and if removed it should not affect the flow of the document.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buNone/>
            </a:pPr>
            <a:endParaRPr lang="en-US" altLang="en-US" sz="1600" b="1" dirty="0">
              <a:solidFill>
                <a:srgbClr val="0070C0"/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en-US" sz="3200" b="1" dirty="0">
                <a:solidFill>
                  <a:srgbClr val="0070C0"/>
                </a:solidFill>
              </a:rPr>
              <a:t>The &lt;</a:t>
            </a:r>
            <a:r>
              <a:rPr lang="en-US" altLang="en-US" sz="3200" b="1" dirty="0" err="1">
                <a:solidFill>
                  <a:srgbClr val="0070C0"/>
                </a:solidFill>
              </a:rPr>
              <a:t>figurecaption</a:t>
            </a:r>
            <a:r>
              <a:rPr lang="en-US" altLang="en-US" sz="3200" b="1" dirty="0">
                <a:solidFill>
                  <a:srgbClr val="0070C0"/>
                </a:solidFill>
              </a:rPr>
              <a:t>&gt; element</a:t>
            </a:r>
          </a:p>
          <a:p>
            <a:pPr marL="623888" indent="-277813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Represents a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caption or legend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describing the contents of 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&lt;figure&gt; element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which is its parent. </a:t>
            </a:r>
          </a:p>
          <a:p>
            <a:pPr marL="623888" indent="-277813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Can be placed as the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first or last child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&lt;figure&gt; element.</a:t>
            </a:r>
          </a:p>
          <a:p>
            <a:pPr marL="234950" indent="-23495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800" i="1" dirty="0"/>
              <a:t>Both &lt;</a:t>
            </a:r>
            <a:r>
              <a:rPr lang="en-US" sz="2800" i="1" dirty="0" err="1"/>
              <a:t>figre</a:t>
            </a:r>
            <a:r>
              <a:rPr lang="en-US" sz="2800" i="1" dirty="0"/>
              <a:t>&gt; tag and &lt;</a:t>
            </a:r>
            <a:r>
              <a:rPr lang="en-US" sz="2800" i="1" dirty="0" err="1"/>
              <a:t>figurecaption</a:t>
            </a:r>
            <a:r>
              <a:rPr lang="en-US" sz="2800" i="1" dirty="0"/>
              <a:t>&gt; tag </a:t>
            </a:r>
            <a:r>
              <a:rPr lang="en-US" sz="2800" i="1" dirty="0">
                <a:solidFill>
                  <a:srgbClr val="FF0000"/>
                </a:solidFill>
              </a:rPr>
              <a:t>don't have any specific attr</a:t>
            </a:r>
            <a:r>
              <a:rPr lang="en-US" sz="2800" i="1" dirty="0">
                <a:solidFill>
                  <a:srgbClr val="00B0F0"/>
                </a:solidFill>
              </a:rPr>
              <a:t>ibute</a:t>
            </a:r>
            <a:endParaRPr lang="en-US" sz="2800" i="1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3000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06405"/>
            <a:ext cx="11795641" cy="5541390"/>
          </a:xfrm>
          <a:noFill/>
          <a:ln/>
        </p:spPr>
        <p:txBody>
          <a:bodyPr>
            <a:noAutofit/>
          </a:bodyPr>
          <a:lstStyle/>
          <a:p>
            <a:pPr marL="166688" indent="-166688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3200" b="1" dirty="0">
                <a:solidFill>
                  <a:srgbClr val="0070C0"/>
                </a:solidFill>
              </a:rPr>
              <a:t>Example 1:  </a:t>
            </a:r>
          </a:p>
          <a:p>
            <a:pPr marL="623888" indent="-277813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6075" indent="0" algn="just">
              <a:lnSpc>
                <a:spcPct val="100000"/>
              </a:lnSpc>
              <a:spcBef>
                <a:spcPts val="600"/>
              </a:spcBef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6075" indent="0" algn="just">
              <a:lnSpc>
                <a:spcPct val="100000"/>
              </a:lnSpc>
              <a:spcBef>
                <a:spcPts val="600"/>
              </a:spcBef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6075" indent="0" algn="just">
              <a:lnSpc>
                <a:spcPct val="100000"/>
              </a:lnSpc>
              <a:spcBef>
                <a:spcPts val="600"/>
              </a:spcBef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6075" indent="0" algn="just">
              <a:lnSpc>
                <a:spcPct val="100000"/>
              </a:lnSpc>
              <a:spcBef>
                <a:spcPts val="600"/>
              </a:spcBef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6075" indent="0" algn="just">
              <a:lnSpc>
                <a:spcPct val="100000"/>
              </a:lnSpc>
              <a:spcBef>
                <a:spcPts val="600"/>
              </a:spcBef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1125" indent="0" algn="just">
              <a:lnSpc>
                <a:spcPct val="100000"/>
              </a:lnSpc>
              <a:spcBef>
                <a:spcPts val="600"/>
              </a:spcBef>
              <a:buNone/>
            </a:pPr>
            <a:endParaRPr lang="en-US" sz="20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1125" indent="0" algn="just">
              <a:lnSpc>
                <a:spcPct val="100000"/>
              </a:lnSpc>
              <a:spcBef>
                <a:spcPts val="600"/>
              </a:spcBef>
              <a:buNone/>
            </a:pPr>
            <a:endParaRPr lang="en-US" sz="28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1125" indent="0" algn="just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Note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623888" indent="-277813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figure, its caption, and its contents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are referenced as </a:t>
            </a:r>
            <a:r>
              <a:rPr lang="en-US" sz="2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single unit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dirty="0"/>
          </a:p>
          <a:p>
            <a:pPr marL="623888" indent="-277813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25FDD71-5649-4B31-862A-33054373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90" y="1525469"/>
            <a:ext cx="6885710" cy="39934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BC12FCA5-4F75-4BBF-9E16-30DB8A80C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006" y="1474792"/>
            <a:ext cx="4657725" cy="3619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8925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Cont’d 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70" y="864840"/>
            <a:ext cx="6364658" cy="548501"/>
          </a:xfrm>
          <a:noFill/>
          <a:ln/>
        </p:spPr>
        <p:txBody>
          <a:bodyPr>
            <a:noAutofit/>
          </a:bodyPr>
          <a:lstStyle/>
          <a:p>
            <a:pPr marL="166688" indent="-166688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3200" b="1" dirty="0">
                <a:solidFill>
                  <a:srgbClr val="0070C0"/>
                </a:solidFill>
              </a:rPr>
              <a:t>Example </a:t>
            </a:r>
            <a:r>
              <a:rPr lang="en-US" alt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2:</a:t>
            </a:r>
            <a:endParaRPr lang="en-US" altLang="en-US" sz="3200" b="1" dirty="0">
              <a:solidFill>
                <a:srgbClr val="0070C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0E54538-B98D-4F36-8788-F1BD7C5DA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28" y="1454753"/>
            <a:ext cx="6575477" cy="4737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692911F-2B03-44D4-8EDD-B407CA39F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208" y="1447001"/>
            <a:ext cx="4740230" cy="2830196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="" xmlns:a16="http://schemas.microsoft.com/office/drawing/2014/main" id="{39B29227-6629-466D-A333-E5A4F51CD583}"/>
              </a:ext>
            </a:extLst>
          </p:cNvPr>
          <p:cNvSpPr txBox="1">
            <a:spLocks noChangeArrowheads="1"/>
          </p:cNvSpPr>
          <p:nvPr/>
        </p:nvSpPr>
        <p:spPr>
          <a:xfrm>
            <a:off x="7503742" y="832985"/>
            <a:ext cx="3621457" cy="54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66688" indent="-166688" algn="ctr">
              <a:lnSpc>
                <a:spcPct val="100000"/>
              </a:lnSpc>
              <a:spcBef>
                <a:spcPts val="600"/>
              </a:spcBef>
              <a:buFont typeface="Arial"/>
              <a:buNone/>
            </a:pPr>
            <a:r>
              <a:rPr lang="en-US" altLang="en-US" sz="3200" b="1" dirty="0">
                <a:solidFill>
                  <a:srgbClr val="0070C0"/>
                </a:solidFill>
              </a:rPr>
              <a:t>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6EB7322-C379-4C47-9C94-AA9B37349B6C}"/>
              </a:ext>
            </a:extLst>
          </p:cNvPr>
          <p:cNvSpPr txBox="1"/>
          <p:nvPr/>
        </p:nvSpPr>
        <p:spPr>
          <a:xfrm>
            <a:off x="7128792" y="4322775"/>
            <a:ext cx="4997963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Note: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Only one &lt;</a:t>
            </a:r>
            <a:r>
              <a:rPr lang="en-US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figcaption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&gt; element can be nested within a &lt;figure&gt; tag although the &lt;figure&gt; element itself may contain multiple other elements like &lt;</a:t>
            </a:r>
            <a:r>
              <a:rPr lang="en-US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&gt; or &lt;code&gt;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C5396509-C6E4-4A86-967E-1985BD467E0F}"/>
              </a:ext>
            </a:extLst>
          </p:cNvPr>
          <p:cNvCxnSpPr>
            <a:cxnSpLocks/>
          </p:cNvCxnSpPr>
          <p:nvPr/>
        </p:nvCxnSpPr>
        <p:spPr>
          <a:xfrm flipV="1">
            <a:off x="5777345" y="2466109"/>
            <a:ext cx="1618863" cy="107674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7330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1. HTML </a:t>
            </a:r>
            <a:r>
              <a:rPr lang="en-US" sz="3600" b="1" dirty="0">
                <a:solidFill>
                  <a:srgbClr val="2504EC"/>
                </a:solidFill>
              </a:rPr>
              <a:t>Images </a:t>
            </a: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06405"/>
            <a:ext cx="11795641" cy="5797048"/>
          </a:xfrm>
          <a:noFill/>
          <a:ln/>
        </p:spPr>
        <p:txBody>
          <a:bodyPr>
            <a:noAutofit/>
          </a:bodyPr>
          <a:lstStyle/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 picture speaks a thousand words. 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Without images, web content would be quite boring.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Images 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 visual appearance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of the web pages by making them more interesting and colorful.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28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tag is used to embeds images in the HTML documents. 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It is an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empty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element and contains attributes only.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it is an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inline element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and the content categories are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embedded content ---&gt; phrasing content ---&gt; Flow content. 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&lt;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&gt; tag has </a:t>
            </a:r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2" indent="-4572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 - Specifies the path to the image</a:t>
            </a:r>
          </a:p>
          <a:p>
            <a:pPr lvl="2" indent="-4572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 - Specifies an alternate text for the image</a:t>
            </a: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6071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2504EC"/>
                </a:solidFill>
              </a:rPr>
              <a:t>Summary</a:t>
            </a: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14399"/>
            <a:ext cx="11795641" cy="5491830"/>
          </a:xfrm>
          <a:noFill/>
          <a:ln/>
        </p:spPr>
        <p:txBody>
          <a:bodyPr>
            <a:noAutofit/>
          </a:bodyPr>
          <a:lstStyle/>
          <a:p>
            <a:pPr marL="346075" lvl="2" indent="-290513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&lt;</a:t>
            </a:r>
            <a:r>
              <a:rPr lang="en-US" sz="2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sz="2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element is used to add images to a web page.</a:t>
            </a:r>
          </a:p>
          <a:p>
            <a:pPr marL="346075" lvl="2" indent="-290513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&lt;</a:t>
            </a:r>
            <a:r>
              <a:rPr lang="en-US" sz="2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sz="2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tag has two primary attributes (need to be specified always) supported in standard HTML:</a:t>
            </a:r>
          </a:p>
          <a:p>
            <a:pPr marL="969962" lvl="3" indent="-4572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src - The location and filename of the image to include.</a:t>
            </a:r>
          </a:p>
          <a:p>
            <a:pPr marL="969962" lvl="3" indent="-4572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 - A text string to substitute for the image in text-only browsers.</a:t>
            </a:r>
          </a:p>
          <a:p>
            <a:pPr marL="346075" lvl="2" indent="-290513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images should saved at the size it will be used on the web page and in the appropriate format. </a:t>
            </a:r>
          </a:p>
          <a:p>
            <a:pPr marL="346075" lvl="2" indent="-290513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map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is an image with clickable areas which created by &lt;map&gt; element.</a:t>
            </a:r>
          </a:p>
          <a:p>
            <a:pPr marL="346075" lvl="2" indent="-290513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&lt;picture&gt; element </a:t>
            </a:r>
            <a:r>
              <a:rPr lang="en-US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offer alternative versions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of an image for different </a:t>
            </a:r>
            <a:r>
              <a:rPr lang="en-US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display/device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scenarios. </a:t>
            </a:r>
          </a:p>
          <a:p>
            <a:pPr marL="346075" lvl="2" indent="-290513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HTML5 introduces new &lt;video&gt; and &lt;audio&gt; elements for adding video and audio to web pages, but these are only supported in the latest browsers.</a:t>
            </a:r>
          </a:p>
          <a:p>
            <a:pPr marL="346075" lvl="2" indent="-290513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Browsers that support the HTML5 elements do not all support the same video and audio formats.</a:t>
            </a:r>
          </a:p>
          <a:p>
            <a:pPr marL="346075" lvl="2" indent="-290513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</p:spTree>
    <p:extLst>
      <p:ext uri="{BB962C8B-B14F-4D97-AF65-F5344CB8AC3E}">
        <p14:creationId xmlns="" xmlns:p14="http://schemas.microsoft.com/office/powerpoint/2010/main" val="2657186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2504EC"/>
                </a:solidFill>
              </a:rPr>
              <a:t>Exercise</a:t>
            </a:r>
            <a:endParaRPr lang="en-US" sz="3600" b="1" dirty="0">
              <a:solidFill>
                <a:srgbClr val="2504EC"/>
              </a:solidFill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06405"/>
            <a:ext cx="11795641" cy="5797048"/>
          </a:xfrm>
          <a:noFill/>
          <a:ln/>
        </p:spPr>
        <p:txBody>
          <a:bodyPr>
            <a:noAutofit/>
          </a:bodyPr>
          <a:lstStyle/>
          <a:p>
            <a:pPr marL="290513" indent="-290513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Discuss the image load errors. </a:t>
            </a:r>
          </a:p>
          <a:p>
            <a:pPr marL="290513" indent="-290513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Even though the &lt;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&gt; is an empty element (has no content) it includes an image into your web page. Does it not contradict with the definition of empty element?</a:t>
            </a:r>
          </a:p>
          <a:p>
            <a:pPr marL="290513" indent="-290513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What the rules for creating images for a website?</a:t>
            </a:r>
          </a:p>
          <a:p>
            <a:pPr marL="290513" indent="-290513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Discuss the common image format supported by most browsers.</a:t>
            </a:r>
          </a:p>
          <a:p>
            <a:pPr marL="290513" indent="-290513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Explain the difference between image dimension and image resolution.</a:t>
            </a:r>
          </a:p>
          <a:p>
            <a:pPr marL="290513" indent="-290513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Explain how to create image map.</a:t>
            </a:r>
          </a:p>
          <a:p>
            <a:pPr marL="290513" indent="-290513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How to provide alternative image source to support different device/display scenario?</a:t>
            </a:r>
          </a:p>
          <a:p>
            <a:pPr marL="290513" indent="-290513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+mj-lt"/>
              <a:buAutoNum type="arabicPeriod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47559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9"/>
          <p:cNvSpPr txBox="1">
            <a:spLocks noGrp="1"/>
          </p:cNvSpPr>
          <p:nvPr>
            <p:ph type="title"/>
          </p:nvPr>
        </p:nvSpPr>
        <p:spPr>
          <a:xfrm>
            <a:off x="172278" y="154549"/>
            <a:ext cx="9465412" cy="621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2504EC"/>
              </a:buClr>
              <a:buSzPts val="3600"/>
            </a:pPr>
            <a:r>
              <a:rPr lang="en-US" sz="3600" b="1" dirty="0">
                <a:solidFill>
                  <a:srgbClr val="2504EC"/>
                </a:solidFill>
              </a:rPr>
              <a:t>Practical Exercise </a:t>
            </a:r>
            <a:endParaRPr sz="3600" b="1" dirty="0">
              <a:solidFill>
                <a:srgbClr val="2504EC"/>
              </a:solidFill>
            </a:endParaRPr>
          </a:p>
        </p:txBody>
      </p:sp>
      <p:sp>
        <p:nvSpPr>
          <p:cNvPr id="387" name="Google Shape;387;p19"/>
          <p:cNvSpPr txBox="1">
            <a:spLocks noGrp="1"/>
          </p:cNvSpPr>
          <p:nvPr>
            <p:ph type="ftr" idx="11"/>
          </p:nvPr>
        </p:nvSpPr>
        <p:spPr>
          <a:xfrm>
            <a:off x="4766152" y="639061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/>
              <a:t>Chapter 2</a:t>
            </a:r>
            <a:endParaRPr/>
          </a:p>
        </p:txBody>
      </p:sp>
      <p:sp>
        <p:nvSpPr>
          <p:cNvPr id="388" name="Google Shape;388;p19"/>
          <p:cNvSpPr txBox="1">
            <a:spLocks noGrp="1"/>
          </p:cNvSpPr>
          <p:nvPr>
            <p:ph type="sldNum" idx="12"/>
          </p:nvPr>
        </p:nvSpPr>
        <p:spPr>
          <a:xfrm>
            <a:off x="11647607" y="6362906"/>
            <a:ext cx="490330" cy="36512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42</a:t>
            </a:fld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2D6C8DC-5EC7-4DD8-A087-C42FEA5474A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sp>
        <p:nvSpPr>
          <p:cNvPr id="386" name="Google Shape;386;p19"/>
          <p:cNvSpPr txBox="1">
            <a:spLocks noGrp="1"/>
          </p:cNvSpPr>
          <p:nvPr>
            <p:ph type="body" idx="1"/>
          </p:nvPr>
        </p:nvSpPr>
        <p:spPr>
          <a:xfrm>
            <a:off x="268632" y="911606"/>
            <a:ext cx="11724585" cy="944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en-US" sz="2800" b="1" dirty="0"/>
              <a:t>[old coding style] </a:t>
            </a:r>
            <a:r>
              <a:rPr lang="en-US" sz="2800" dirty="0"/>
              <a:t>Write HTML code to place image within paragraph and produce the below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42684EE-7B3D-4A45-B535-57B0F8F29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484" y="2133512"/>
            <a:ext cx="3411516" cy="42571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C76B319-60AF-4B69-BA9F-31D5C96C9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734" y="2611582"/>
            <a:ext cx="4174404" cy="22513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21443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9"/>
          <p:cNvSpPr txBox="1">
            <a:spLocks noGrp="1"/>
          </p:cNvSpPr>
          <p:nvPr>
            <p:ph type="title"/>
          </p:nvPr>
        </p:nvSpPr>
        <p:spPr>
          <a:xfrm>
            <a:off x="172278" y="154549"/>
            <a:ext cx="9465412" cy="621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2504EC"/>
              </a:buClr>
              <a:buSzPts val="3600"/>
            </a:pPr>
            <a:r>
              <a:rPr lang="en-US" sz="3600" b="1" dirty="0">
                <a:solidFill>
                  <a:srgbClr val="2504EC"/>
                </a:solidFill>
              </a:rPr>
              <a:t>Practical Exercise </a:t>
            </a:r>
            <a:endParaRPr sz="3600" b="1" dirty="0">
              <a:solidFill>
                <a:srgbClr val="2504EC"/>
              </a:solidFill>
            </a:endParaRPr>
          </a:p>
        </p:txBody>
      </p:sp>
      <p:sp>
        <p:nvSpPr>
          <p:cNvPr id="387" name="Google Shape;387;p19"/>
          <p:cNvSpPr txBox="1">
            <a:spLocks noGrp="1"/>
          </p:cNvSpPr>
          <p:nvPr>
            <p:ph type="ftr" idx="11"/>
          </p:nvPr>
        </p:nvSpPr>
        <p:spPr>
          <a:xfrm>
            <a:off x="4766152" y="639061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/>
              <a:t>Chapter 2</a:t>
            </a:r>
            <a:endParaRPr/>
          </a:p>
        </p:txBody>
      </p:sp>
      <p:sp>
        <p:nvSpPr>
          <p:cNvPr id="388" name="Google Shape;388;p19"/>
          <p:cNvSpPr txBox="1">
            <a:spLocks noGrp="1"/>
          </p:cNvSpPr>
          <p:nvPr>
            <p:ph type="sldNum" idx="12"/>
          </p:nvPr>
        </p:nvSpPr>
        <p:spPr>
          <a:xfrm>
            <a:off x="11647607" y="6362906"/>
            <a:ext cx="490330" cy="36512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43</a:t>
            </a:fld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2D6C8DC-5EC7-4DD8-A087-C42FEA5474A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sp>
        <p:nvSpPr>
          <p:cNvPr id="386" name="Google Shape;386;p19"/>
          <p:cNvSpPr txBox="1">
            <a:spLocks noGrp="1"/>
          </p:cNvSpPr>
          <p:nvPr>
            <p:ph type="body" idx="1"/>
          </p:nvPr>
        </p:nvSpPr>
        <p:spPr>
          <a:xfrm>
            <a:off x="268632" y="911606"/>
            <a:ext cx="11724585" cy="543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en-US" sz="2800" b="1" dirty="0"/>
              <a:t>[old coding style] </a:t>
            </a:r>
            <a:r>
              <a:rPr lang="en-US" sz="2800" dirty="0"/>
              <a:t>Write HTML code to place image within paragraph and produce the below output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+mj-lt"/>
              <a:buAutoNum type="arabicPeriod"/>
            </a:pPr>
            <a:endParaRPr lang="en-US" sz="2800" dirty="0"/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+mj-lt"/>
              <a:buAutoNum type="arabicPeriod"/>
            </a:pPr>
            <a:endParaRPr lang="en-US" sz="2800" dirty="0"/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+mj-lt"/>
              <a:buAutoNum type="arabicPeriod"/>
            </a:pPr>
            <a:endParaRPr lang="en-US" sz="2800" dirty="0"/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+mj-lt"/>
              <a:buAutoNum type="arabicPeriod"/>
            </a:pPr>
            <a:endParaRPr lang="en-US" sz="2800" dirty="0"/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+mj-lt"/>
              <a:buAutoNum type="arabicPeriod"/>
            </a:pPr>
            <a:endParaRPr lang="en-US" sz="2800" dirty="0"/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+mj-lt"/>
              <a:buAutoNum type="arabicPeriod"/>
            </a:pPr>
            <a:endParaRPr lang="en-US" sz="2800" dirty="0"/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en-US" sz="2800" dirty="0"/>
              <a:t>Create an image that composed of various Ethiopian Universities logo and then create image map to navigate to the official site of the Universities.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42684EE-7B3D-4A45-B535-57B0F8F29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158" y="1931982"/>
            <a:ext cx="2718789" cy="3392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C76B319-60AF-4B69-BA9F-31D5C96C9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734" y="2611582"/>
            <a:ext cx="4174404" cy="22513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49459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0"/>
          <p:cNvSpPr txBox="1">
            <a:spLocks noGrp="1"/>
          </p:cNvSpPr>
          <p:nvPr>
            <p:ph type="body" idx="1"/>
          </p:nvPr>
        </p:nvSpPr>
        <p:spPr>
          <a:xfrm>
            <a:off x="212035" y="110017"/>
            <a:ext cx="11794435" cy="6314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2504EC"/>
              </a:buClr>
              <a:buSzPts val="4000"/>
              <a:buNone/>
            </a:pPr>
            <a:r>
              <a:rPr lang="en-US" sz="4000" dirty="0">
                <a:solidFill>
                  <a:srgbClr val="2504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Reading Resources/Materials  </a:t>
            </a:r>
            <a:endParaRPr sz="4000" u="sng" dirty="0">
              <a:solidFill>
                <a:srgbClr val="2504EC"/>
              </a:solidFill>
              <a:latin typeface="Times New Roman"/>
              <a:ea typeface="Times New Roman"/>
              <a:cs typeface="Times New Roman"/>
              <a:sym typeface="Times New Roman"/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Pts val="2800"/>
              <a:buNone/>
            </a:pPr>
            <a:r>
              <a:rPr lang="en-US" sz="2800" i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14:</a:t>
            </a:r>
            <a:endParaRPr lang="en-US" dirty="0"/>
          </a:p>
          <a:p>
            <a:pPr marL="1035050" lvl="2" indent="-4508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Noto Sans Symbols"/>
              <a:buChar char="✔"/>
            </a:pPr>
            <a:r>
              <a:rPr lang="en-US" sz="2400" b="1" dirty="0"/>
              <a:t>P. </a:t>
            </a:r>
            <a:r>
              <a:rPr lang="en-US" sz="2400" b="1" dirty="0" err="1"/>
              <a:t>Deitel</a:t>
            </a:r>
            <a:r>
              <a:rPr lang="en-US" sz="2400" b="1" dirty="0"/>
              <a:t> , H. </a:t>
            </a:r>
            <a:r>
              <a:rPr lang="en-US" sz="2400" b="1" dirty="0" err="1"/>
              <a:t>Deitel</a:t>
            </a:r>
            <a:r>
              <a:rPr lang="en-US" sz="2400" dirty="0"/>
              <a:t>; C++ how to program [10th edition], Global Edition (2017)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ts val="2800"/>
              <a:buNone/>
            </a:pPr>
            <a:r>
              <a:rPr lang="en-US" sz="2800" i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14:</a:t>
            </a:r>
            <a:endParaRPr sz="2800" i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68375" lvl="2" indent="-3841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Noto Sans Symbols"/>
              <a:buChar char="✔"/>
            </a:pPr>
            <a:r>
              <a:rPr lang="en-US" sz="2400" dirty="0"/>
              <a:t>Diane Zak; An Introduction to Programming with C++ (8</a:t>
            </a:r>
            <a:r>
              <a:rPr lang="en-US" sz="2400" baseline="30000" dirty="0"/>
              <a:t>th</a:t>
            </a:r>
            <a:r>
              <a:rPr lang="en-US" sz="2400" dirty="0"/>
              <a:t> Edition), 2016 </a:t>
            </a:r>
            <a:r>
              <a:rPr lang="en-US" sz="2400" dirty="0" err="1"/>
              <a:t>Cengage</a:t>
            </a:r>
            <a:r>
              <a:rPr lang="en-US" sz="2400" dirty="0"/>
              <a:t> Learning</a:t>
            </a:r>
            <a:endParaRPr sz="2400" dirty="0"/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ts val="2800"/>
              <a:buNone/>
            </a:pPr>
            <a:r>
              <a:rPr lang="en-US" sz="2800" i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6:</a:t>
            </a:r>
            <a:endParaRPr dirty="0"/>
          </a:p>
          <a:p>
            <a:pPr marL="914400" lvl="2" indent="-330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Noto Sans Symbols"/>
              <a:buChar char="✔"/>
            </a:pPr>
            <a:r>
              <a:rPr lang="en-US" sz="2400" dirty="0"/>
              <a:t>Walter </a:t>
            </a:r>
            <a:r>
              <a:rPr lang="en-US" sz="2400" dirty="0" err="1"/>
              <a:t>Savitch</a:t>
            </a:r>
            <a:r>
              <a:rPr lang="en-US" sz="2400" dirty="0"/>
              <a:t>; Problem Solving With C++ [10th edition, University of California, San Diego, 2018</a:t>
            </a:r>
          </a:p>
        </p:txBody>
      </p:sp>
      <p:sp>
        <p:nvSpPr>
          <p:cNvPr id="396" name="Google Shape;396;p20"/>
          <p:cNvSpPr txBox="1">
            <a:spLocks noGrp="1"/>
          </p:cNvSpPr>
          <p:nvPr>
            <p:ph type="sldNum" idx="12"/>
          </p:nvPr>
        </p:nvSpPr>
        <p:spPr>
          <a:xfrm>
            <a:off x="11563658" y="6382858"/>
            <a:ext cx="490330" cy="36512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44</a:t>
            </a:fld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7F87178-1891-4498-A29B-7109CC887CF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2200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1"/>
          <p:cNvSpPr txBox="1">
            <a:spLocks noGrp="1"/>
          </p:cNvSpPr>
          <p:nvPr>
            <p:ph type="body" idx="1"/>
          </p:nvPr>
        </p:nvSpPr>
        <p:spPr>
          <a:xfrm>
            <a:off x="1733281" y="1408181"/>
            <a:ext cx="8725438" cy="156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rgbClr val="2504EC"/>
              </a:buClr>
              <a:buSzPts val="4400"/>
              <a:buNone/>
            </a:pPr>
            <a:r>
              <a:rPr lang="en-US" sz="4400" dirty="0">
                <a:solidFill>
                  <a:srgbClr val="2504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dirty="0"/>
          </a:p>
          <a:p>
            <a:pPr marL="0" indent="0" algn="ctr">
              <a:buClr>
                <a:srgbClr val="2504EC"/>
              </a:buClr>
              <a:buSzPts val="4400"/>
              <a:buNone/>
            </a:pPr>
            <a:r>
              <a:rPr lang="en-US" sz="4400" dirty="0">
                <a:solidFill>
                  <a:srgbClr val="2504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Your Attention!!</a:t>
            </a:r>
            <a:endParaRPr sz="4400" u="sng" dirty="0">
              <a:solidFill>
                <a:srgbClr val="2504EC"/>
              </a:solidFill>
              <a:latin typeface="Times New Roman"/>
              <a:ea typeface="Times New Roman"/>
              <a:cs typeface="Times New Roman"/>
              <a:sym typeface="Times New Roman"/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02" name="Google Shape;402;p21"/>
          <p:cNvSpPr txBox="1">
            <a:spLocks noGrp="1"/>
          </p:cNvSpPr>
          <p:nvPr>
            <p:ph type="sldNum" idx="12"/>
          </p:nvPr>
        </p:nvSpPr>
        <p:spPr>
          <a:xfrm>
            <a:off x="10039350" y="6356354"/>
            <a:ext cx="490330" cy="36512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45</a:t>
            </a:fld>
            <a:endParaRPr/>
          </a:p>
        </p:txBody>
      </p:sp>
      <p:pic>
        <p:nvPicPr>
          <p:cNvPr id="403" name="Google Shape;403;p21" descr="Thank You Slide 05 | Thank You Slides Templates | SlideUpLift"/>
          <p:cNvPicPr preferRelativeResize="0"/>
          <p:nvPr/>
        </p:nvPicPr>
        <p:blipFill rotWithShape="1">
          <a:blip r:embed="rId4">
            <a:alphaModFix/>
          </a:blip>
          <a:srcRect l="-1" t="55672" r="-868"/>
          <a:stretch/>
        </p:blipFill>
        <p:spPr>
          <a:xfrm>
            <a:off x="2660640" y="3157914"/>
            <a:ext cx="7378710" cy="24320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BA693E8-8396-45AB-AEC0-618D4FF24D7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10721009" cy="621743"/>
          </a:xfrm>
          <a:noFill/>
          <a:ln/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2504EC"/>
                </a:solidFill>
              </a:rPr>
              <a:t>Cont’d </a:t>
            </a: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06405"/>
            <a:ext cx="11795641" cy="2838451"/>
          </a:xfrm>
          <a:noFill/>
          <a:ln/>
        </p:spPr>
        <p:txBody>
          <a:bodyPr>
            <a:noAutofit/>
          </a:bodyPr>
          <a:lstStyle/>
          <a:p>
            <a:pPr marL="274320" indent="-27432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Syntax: 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pic>
        <p:nvPicPr>
          <p:cNvPr id="12291" name="Picture 3">
            <a:extLst>
              <a:ext uri="{FF2B5EF4-FFF2-40B4-BE49-F238E27FC236}">
                <a16:creationId xmlns="" xmlns:a16="http://schemas.microsoft.com/office/drawing/2014/main" id="{070840DB-02D3-4255-8AB3-2C66CB78F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164" y="1113480"/>
            <a:ext cx="7654636" cy="29624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="" xmlns:a16="http://schemas.microsoft.com/office/drawing/2014/main" id="{0BFE0D88-3019-4225-BC99-0244DA8289B7}"/>
              </a:ext>
            </a:extLst>
          </p:cNvPr>
          <p:cNvSpPr txBox="1">
            <a:spLocks noChangeArrowheads="1"/>
          </p:cNvSpPr>
          <p:nvPr/>
        </p:nvSpPr>
        <p:spPr>
          <a:xfrm>
            <a:off x="383177" y="4406992"/>
            <a:ext cx="10665505" cy="1949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(1) –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is an image tags which embed a given /picture/image </a:t>
            </a:r>
          </a:p>
          <a:p>
            <a:pPr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(2) -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attribute is short for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it tells the tag which image to load by specifying the image path and name.</a:t>
            </a:r>
          </a:p>
          <a:p>
            <a:pPr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(3) –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alt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attribute is short hand for 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alternative text</a:t>
            </a:r>
          </a:p>
        </p:txBody>
      </p:sp>
    </p:spTree>
    <p:extLst>
      <p:ext uri="{BB962C8B-B14F-4D97-AF65-F5344CB8AC3E}">
        <p14:creationId xmlns="" xmlns:p14="http://schemas.microsoft.com/office/powerpoint/2010/main" val="206902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3207027" cy="621743"/>
          </a:xfrm>
          <a:noFill/>
          <a:ln/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2504EC"/>
                </a:solidFill>
              </a:rPr>
              <a:t>Cont’d </a:t>
            </a: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14399"/>
            <a:ext cx="11888304" cy="685806"/>
          </a:xfrm>
          <a:noFill/>
          <a:ln/>
        </p:spPr>
        <p:txBody>
          <a:bodyPr>
            <a:noAutofit/>
          </a:bodyPr>
          <a:lstStyle/>
          <a:p>
            <a:pPr marL="234950" indent="-2349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A743118-A2A9-4AA6-BDD5-57126F49D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964" y="877217"/>
            <a:ext cx="7276534" cy="33550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1B9FE4F1-2A46-481A-A357-DDA6126CC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900" y="3631470"/>
            <a:ext cx="3857144" cy="2845434"/>
          </a:xfrm>
          <a:prstGeom prst="rect">
            <a:avLst/>
          </a:prstGeom>
        </p:spPr>
      </p:pic>
      <p:sp>
        <p:nvSpPr>
          <p:cNvPr id="21" name="Rectangle 6">
            <a:extLst>
              <a:ext uri="{FF2B5EF4-FFF2-40B4-BE49-F238E27FC236}">
                <a16:creationId xmlns="" xmlns:a16="http://schemas.microsoft.com/office/drawing/2014/main" id="{8A9D21BD-27E2-4F15-9DD0-74DB1E806BCB}"/>
              </a:ext>
            </a:extLst>
          </p:cNvPr>
          <p:cNvSpPr txBox="1">
            <a:spLocks noChangeArrowheads="1"/>
          </p:cNvSpPr>
          <p:nvPr/>
        </p:nvSpPr>
        <p:spPr>
          <a:xfrm>
            <a:off x="83002" y="3908402"/>
            <a:ext cx="8086989" cy="267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sz="2400" b="1" dirty="0"/>
              <a:t>Absolute vs. Relative URLs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b="1" dirty="0"/>
              <a:t>Absolute links</a:t>
            </a:r>
            <a:r>
              <a:rPr lang="en-US" sz="2400" dirty="0"/>
              <a:t> are URLs that contain the protocol, the domain name and the full path to the resource</a:t>
            </a:r>
            <a:r>
              <a:rPr lang="en-US" sz="2400" b="1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b="1" dirty="0"/>
              <a:t>Relative links</a:t>
            </a:r>
            <a:r>
              <a:rPr lang="en-US" sz="2400" dirty="0"/>
              <a:t> are URLs that are 'relative' to the file that you are </a:t>
            </a:r>
            <a:r>
              <a:rPr lang="en-US" sz="2400" dirty="0" smtClean="0"/>
              <a:t>using </a:t>
            </a:r>
            <a:r>
              <a:rPr lang="en-US" sz="2400" dirty="0"/>
              <a:t>in, or linking from.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Relative path can be specified </a:t>
            </a:r>
            <a:r>
              <a:rPr lang="en-US" sz="2400" dirty="0" smtClean="0"/>
              <a:t>down </a:t>
            </a:r>
            <a:r>
              <a:rPr lang="en-US" sz="2400" dirty="0"/>
              <a:t>in the directory tree starting from the root directory. </a:t>
            </a:r>
          </a:p>
          <a:p>
            <a:pPr marL="114300" indent="0">
              <a:buNone/>
            </a:pPr>
            <a:endParaRPr lang="en-US" sz="24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B2246B38-8762-4032-8895-4279741120AC}"/>
              </a:ext>
            </a:extLst>
          </p:cNvPr>
          <p:cNvCxnSpPr>
            <a:cxnSpLocks/>
          </p:cNvCxnSpPr>
          <p:nvPr/>
        </p:nvCxnSpPr>
        <p:spPr>
          <a:xfrm flipH="1">
            <a:off x="3616036" y="3134528"/>
            <a:ext cx="2197619" cy="815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937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3207027" cy="621743"/>
          </a:xfrm>
          <a:noFill/>
          <a:ln/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2504EC"/>
                </a:solidFill>
              </a:rPr>
              <a:t>Cont’d </a:t>
            </a: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14398"/>
            <a:ext cx="11888304" cy="5715152"/>
          </a:xfrm>
          <a:noFill/>
          <a:ln/>
        </p:spPr>
        <p:txBody>
          <a:bodyPr>
            <a:noAutofit/>
          </a:bodyPr>
          <a:lstStyle/>
          <a:p>
            <a:pPr marL="234950" indent="-2349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</a:t>
            </a: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attributes: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/>
              <a:t>Defines an alternative text description of the image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/>
              <a:t>A browser might not display images for several reason, such as:</a:t>
            </a:r>
          </a:p>
          <a:p>
            <a:pPr lvl="3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i="1" dirty="0"/>
              <a:t>The image is invalid or an unsupported type or not available</a:t>
            </a:r>
          </a:p>
          <a:p>
            <a:pPr lvl="3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i="1" dirty="0"/>
              <a:t>The image cannot to be loaded  because of slow connection</a:t>
            </a:r>
          </a:p>
          <a:p>
            <a:pPr lvl="3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i="1" dirty="0"/>
              <a:t>Non-visual browsers (such as those used by people with visual impairments)</a:t>
            </a:r>
          </a:p>
          <a:p>
            <a:pPr lvl="3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i="1" dirty="0"/>
              <a:t>The user chooses not to display images (saving bandwidth, privacy reasons)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/>
              <a:t>In these cases, the browser may </a:t>
            </a:r>
            <a:r>
              <a:rPr lang="en-US" sz="2600" dirty="0">
                <a:solidFill>
                  <a:srgbClr val="00B0F0"/>
                </a:solidFill>
              </a:rPr>
              <a:t>replace</a:t>
            </a:r>
            <a:r>
              <a:rPr lang="en-US" sz="2600" dirty="0"/>
              <a:t> the image with the text in the element's alt attribute.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FF0000"/>
                </a:solidFill>
              </a:rPr>
              <a:t>Omitting </a:t>
            </a:r>
            <a:r>
              <a:rPr lang="en-US" sz="2600" b="1" dirty="0">
                <a:solidFill>
                  <a:srgbClr val="FF0000"/>
                </a:solidFill>
              </a:rPr>
              <a:t>alt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/>
              <a:t>indicates that the image is a key part of the content and </a:t>
            </a:r>
            <a:r>
              <a:rPr lang="en-US" sz="2600" i="1" dirty="0">
                <a:solidFill>
                  <a:srgbClr val="00B0F0"/>
                </a:solidFill>
              </a:rPr>
              <a:t>no textual equivalent is available</a:t>
            </a:r>
            <a:r>
              <a:rPr lang="en-US" sz="2600" dirty="0"/>
              <a:t>.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/>
              <a:t>The </a:t>
            </a:r>
            <a:r>
              <a:rPr lang="en-US" sz="2800" dirty="0">
                <a:solidFill>
                  <a:srgbClr val="0070C0"/>
                </a:solidFill>
              </a:rPr>
              <a:t>alt attribute </a:t>
            </a:r>
            <a:r>
              <a:rPr lang="en-US" sz="2800" dirty="0"/>
              <a:t>is considered good for SEO prospective.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/>
              <a:t>Therefore, provide a </a:t>
            </a:r>
            <a:r>
              <a:rPr lang="en-US" sz="2800" b="1" dirty="0">
                <a:solidFill>
                  <a:srgbClr val="002060"/>
                </a:solidFill>
              </a:rPr>
              <a:t>useful value </a:t>
            </a:r>
            <a:r>
              <a:rPr lang="en-US" sz="2800" dirty="0"/>
              <a:t>for alt attributes whenever possible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6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3988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3207027" cy="621743"/>
          </a:xfrm>
          <a:noFill/>
          <a:ln/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2504EC"/>
                </a:solidFill>
              </a:rPr>
              <a:t>Cont’d </a:t>
            </a: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9269" y="914398"/>
            <a:ext cx="7209786" cy="5715152"/>
          </a:xfrm>
          <a:noFill/>
          <a:ln/>
        </p:spPr>
        <p:txBody>
          <a:bodyPr>
            <a:noAutofit/>
          </a:bodyPr>
          <a:lstStyle/>
          <a:p>
            <a:pPr marL="234950" indent="-2349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empty alt</a:t>
            </a:r>
            <a:r>
              <a:rPr lang="en-US" sz="2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attributes: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/>
              <a:t>Indicates that this image is </a:t>
            </a:r>
            <a:r>
              <a:rPr lang="en-US" sz="2600" dirty="0">
                <a:solidFill>
                  <a:srgbClr val="FF0000"/>
                </a:solidFill>
              </a:rPr>
              <a:t>not a key </a:t>
            </a:r>
            <a:r>
              <a:rPr lang="en-US" sz="2600" dirty="0"/>
              <a:t>part of the content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/>
              <a:t>Non-visual browsers may omit it from rendering the image.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/>
              <a:t>Visual browsers will also hide the broken image icon and the image failed to display.</a:t>
            </a:r>
          </a:p>
          <a:p>
            <a:pPr marL="5715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70C0"/>
                </a:solidFill>
              </a:rPr>
              <a:t>Authoring meaningful alternate descriptions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An alt attribute's value should clearly and concisely describe the image's content.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/>
              <a:t>It should not describe the presence of the image itself or the file name of the image.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F932F30-4138-410F-834D-1D76AA182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819" y="1185862"/>
            <a:ext cx="3514725" cy="2962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BF53F2B-00FA-4FFA-9967-1129B2923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890" y="4603287"/>
            <a:ext cx="3562350" cy="18573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0469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5773" y="154547"/>
            <a:ext cx="3207027" cy="621743"/>
          </a:xfrm>
          <a:noFill/>
          <a:ln/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2504EC"/>
                </a:solidFill>
              </a:rPr>
              <a:t>Cont’d </a:t>
            </a: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904370" y="154547"/>
            <a:ext cx="7366300" cy="544133"/>
          </a:xfrm>
          <a:noFill/>
          <a:ln/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Other attributes: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FCED-8D56-42E4-914A-92645758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Internet Programming I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2FF5861D-A381-41C1-AE99-22163EB9C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132536945"/>
              </p:ext>
            </p:extLst>
          </p:nvPr>
        </p:nvGraphicFramePr>
        <p:xfrm>
          <a:off x="145773" y="922008"/>
          <a:ext cx="11624396" cy="581344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896815">
                  <a:extLst>
                    <a:ext uri="{9D8B030D-6E8A-4147-A177-3AD203B41FA5}">
                      <a16:colId xmlns="" xmlns:a16="http://schemas.microsoft.com/office/drawing/2014/main" val="2946803464"/>
                    </a:ext>
                  </a:extLst>
                </a:gridCol>
                <a:gridCol w="2598685">
                  <a:extLst>
                    <a:ext uri="{9D8B030D-6E8A-4147-A177-3AD203B41FA5}">
                      <a16:colId xmlns="" xmlns:a16="http://schemas.microsoft.com/office/drawing/2014/main" val="4253009254"/>
                    </a:ext>
                  </a:extLst>
                </a:gridCol>
                <a:gridCol w="7128896">
                  <a:extLst>
                    <a:ext uri="{9D8B030D-6E8A-4147-A177-3AD203B41FA5}">
                      <a16:colId xmlns="" xmlns:a16="http://schemas.microsoft.com/office/drawing/2014/main" val="3415194568"/>
                    </a:ext>
                  </a:extLst>
                </a:gridCol>
              </a:tblGrid>
              <a:tr h="169974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Attribute</a:t>
                      </a:r>
                    </a:p>
                  </a:txBody>
                  <a:tcPr marL="50992" marR="50992" marT="25496" marB="254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</a:p>
                  </a:txBody>
                  <a:tcPr marL="50992" marR="50992" marT="25496" marB="254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992" marR="50992" marT="25496" marB="25496" anchor="ctr"/>
                </a:tc>
                <a:extLst>
                  <a:ext uri="{0D108BD9-81ED-4DB2-BD59-A6C34878D82A}">
                    <a16:rowId xmlns="" xmlns:a16="http://schemas.microsoft.com/office/drawing/2014/main" val="3942712105"/>
                  </a:ext>
                </a:extLst>
              </a:tr>
              <a:tr h="761540">
                <a:tc>
                  <a:txBody>
                    <a:bodyPr/>
                    <a:lstStyle/>
                    <a:p>
                      <a:pPr marL="182880"/>
                      <a:r>
                        <a:rPr lang="en-US" sz="2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crossorigin</a:t>
                      </a:r>
                      <a:endParaRPr lang="en-US" sz="2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992" marR="50992" marT="25496" marB="25496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anonymous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use-credentials</a:t>
                      </a:r>
                    </a:p>
                  </a:txBody>
                  <a:tcPr marL="50992" marR="50992" marT="25496" marB="25496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 allows images from third-party sites that allow cross-origin access to be 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reused 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992" marR="50992" marT="25496" marB="25496" anchor="ctr"/>
                </a:tc>
                <a:extLst>
                  <a:ext uri="{0D108BD9-81ED-4DB2-BD59-A6C34878D82A}">
                    <a16:rowId xmlns="" xmlns:a16="http://schemas.microsoft.com/office/drawing/2014/main" val="227829739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marL="182880"/>
                      <a:r>
                        <a:rPr lang="en-US" sz="2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height</a:t>
                      </a:r>
                    </a:p>
                  </a:txBody>
                  <a:tcPr marL="50992" marR="50992" marT="25496" marB="25496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pixels or %</a:t>
                      </a:r>
                    </a:p>
                  </a:txBody>
                  <a:tcPr marL="50992" marR="50992" marT="25496" marB="25496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Specifies the height of the image.</a:t>
                      </a:r>
                    </a:p>
                  </a:txBody>
                  <a:tcPr marL="50992" marR="50992" marT="25496" marB="25496" anchor="ctr"/>
                </a:tc>
                <a:extLst>
                  <a:ext uri="{0D108BD9-81ED-4DB2-BD59-A6C34878D82A}">
                    <a16:rowId xmlns="" xmlns:a16="http://schemas.microsoft.com/office/drawing/2014/main" val="4282481437"/>
                  </a:ext>
                </a:extLst>
              </a:tr>
              <a:tr h="432342">
                <a:tc>
                  <a:txBody>
                    <a:bodyPr/>
                    <a:lstStyle/>
                    <a:p>
                      <a:pPr marL="182880"/>
                      <a:r>
                        <a:rPr lang="en-US" sz="2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width</a:t>
                      </a:r>
                    </a:p>
                  </a:txBody>
                  <a:tcPr marL="50992" marR="50992" marT="25496" marB="25496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pixels or %</a:t>
                      </a:r>
                    </a:p>
                  </a:txBody>
                  <a:tcPr marL="50992" marR="50992" marT="25496" marB="25496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Sets the width of an image</a:t>
                      </a:r>
                    </a:p>
                  </a:txBody>
                  <a:tcPr marL="50992" marR="50992" marT="25496" marB="25496" anchor="ctr"/>
                </a:tc>
                <a:extLst>
                  <a:ext uri="{0D108BD9-81ED-4DB2-BD59-A6C34878D82A}">
                    <a16:rowId xmlns="" xmlns:a16="http://schemas.microsoft.com/office/drawing/2014/main" val="3699600029"/>
                  </a:ext>
                </a:extLst>
              </a:tr>
              <a:tr h="345328">
                <a:tc>
                  <a:txBody>
                    <a:bodyPr/>
                    <a:lstStyle/>
                    <a:p>
                      <a:pPr marL="182880"/>
                      <a:r>
                        <a:rPr lang="en-US" sz="2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ismap</a:t>
                      </a:r>
                      <a:endParaRPr lang="en-US" sz="2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992" marR="50992" marT="25496" marB="25496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URL</a:t>
                      </a:r>
                    </a:p>
                  </a:txBody>
                  <a:tcPr marL="50992" marR="50992" marT="25496" marB="25496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Defines the image as a server-side image map.</a:t>
                      </a:r>
                    </a:p>
                  </a:txBody>
                  <a:tcPr marL="50992" marR="50992" marT="25496" marB="25496" anchor="ctr"/>
                </a:tc>
                <a:extLst>
                  <a:ext uri="{0D108BD9-81ED-4DB2-BD59-A6C34878D82A}">
                    <a16:rowId xmlns="" xmlns:a16="http://schemas.microsoft.com/office/drawing/2014/main" val="331206409"/>
                  </a:ext>
                </a:extLst>
              </a:tr>
              <a:tr h="138831">
                <a:tc>
                  <a:txBody>
                    <a:bodyPr/>
                    <a:lstStyle/>
                    <a:p>
                      <a:pPr marL="182880"/>
                      <a:r>
                        <a:rPr lang="en-US" sz="2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usemap</a:t>
                      </a:r>
                      <a:endParaRPr lang="en-US" sz="2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992" marR="50992" marT="25496" marB="25496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#mapname</a:t>
                      </a:r>
                    </a:p>
                  </a:txBody>
                  <a:tcPr marL="50992" marR="50992" marT="25496" marB="25496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Defines the image as a client-side image map and used along with &lt;map&gt; and &lt;area&gt; tags.</a:t>
                      </a:r>
                    </a:p>
                  </a:txBody>
                  <a:tcPr marL="50992" marR="50992" marT="25496" marB="25496" anchor="ctr"/>
                </a:tc>
                <a:extLst>
                  <a:ext uri="{0D108BD9-81ED-4DB2-BD59-A6C34878D82A}">
                    <a16:rowId xmlns="" xmlns:a16="http://schemas.microsoft.com/office/drawing/2014/main" val="1003532979"/>
                  </a:ext>
                </a:extLst>
              </a:tr>
              <a:tr h="288956">
                <a:tc>
                  <a:txBody>
                    <a:bodyPr/>
                    <a:lstStyle/>
                    <a:p>
                      <a:pPr marL="182880"/>
                      <a:r>
                        <a:rPr lang="en-US" sz="2600" b="0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decoding</a:t>
                      </a:r>
                    </a:p>
                  </a:txBody>
                  <a:tcPr marL="50992" marR="50992" marT="25496" marB="25496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sync / async / auto</a:t>
                      </a:r>
                    </a:p>
                  </a:txBody>
                  <a:tcPr marL="50992" marR="50992" marT="25496" marB="25496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Provides an image decoding hint to the browser</a:t>
                      </a:r>
                    </a:p>
                  </a:txBody>
                  <a:tcPr marL="50992" marR="50992" marT="25496" marB="25496" anchor="ctr"/>
                </a:tc>
                <a:extLst>
                  <a:ext uri="{0D108BD9-81ED-4DB2-BD59-A6C34878D82A}">
                    <a16:rowId xmlns="" xmlns:a16="http://schemas.microsoft.com/office/drawing/2014/main" val="948205542"/>
                  </a:ext>
                </a:extLst>
              </a:tr>
              <a:tr h="288956">
                <a:tc>
                  <a:txBody>
                    <a:bodyPr/>
                    <a:lstStyle/>
                    <a:p>
                      <a:pPr marL="182880"/>
                      <a:r>
                        <a:rPr lang="en-US" sz="2600" b="0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loading</a:t>
                      </a:r>
                    </a:p>
                  </a:txBody>
                  <a:tcPr marL="50992" marR="50992" marT="25496" marB="25496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eager / lazy</a:t>
                      </a:r>
                    </a:p>
                  </a:txBody>
                  <a:tcPr marL="50992" marR="50992" marT="25496" marB="25496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Indicates how the browser should load the image</a:t>
                      </a:r>
                    </a:p>
                  </a:txBody>
                  <a:tcPr marL="50992" marR="50992" marT="25496" marB="25496" anchor="ctr"/>
                </a:tc>
                <a:extLst>
                  <a:ext uri="{0D108BD9-81ED-4DB2-BD59-A6C34878D82A}">
                    <a16:rowId xmlns="" xmlns:a16="http://schemas.microsoft.com/office/drawing/2014/main" val="39610577"/>
                  </a:ext>
                </a:extLst>
              </a:tr>
              <a:tr h="288956">
                <a:tc>
                  <a:txBody>
                    <a:bodyPr/>
                    <a:lstStyle/>
                    <a:p>
                      <a:pPr marL="182880"/>
                      <a:r>
                        <a:rPr lang="en-US" sz="2600" b="0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srcset</a:t>
                      </a:r>
                    </a:p>
                  </a:txBody>
                  <a:tcPr marL="50992" marR="50992" marT="25496" marB="25496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URL</a:t>
                      </a:r>
                    </a:p>
                  </a:txBody>
                  <a:tcPr marL="50992" marR="50992" marT="25496" marB="25496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 or more strings separated by commas, indicating possible image sources for the user agent to use</a:t>
                      </a:r>
                    </a:p>
                  </a:txBody>
                  <a:tcPr marL="50992" marR="50992" marT="25496" marB="25496" anchor="ctr"/>
                </a:tc>
                <a:extLst>
                  <a:ext uri="{0D108BD9-81ED-4DB2-BD59-A6C34878D82A}">
                    <a16:rowId xmlns="" xmlns:a16="http://schemas.microsoft.com/office/drawing/2014/main" val="2039797261"/>
                  </a:ext>
                </a:extLst>
              </a:tr>
              <a:tr h="288956">
                <a:tc>
                  <a:txBody>
                    <a:bodyPr/>
                    <a:lstStyle/>
                    <a:p>
                      <a:pPr marL="182880"/>
                      <a:r>
                        <a:rPr lang="en-US" sz="2600" b="0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sizes</a:t>
                      </a:r>
                    </a:p>
                  </a:txBody>
                  <a:tcPr marL="50992" marR="50992" marT="25496" marB="25496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Media condition, Source size value </a:t>
                      </a:r>
                    </a:p>
                  </a:txBody>
                  <a:tcPr marL="50992" marR="50992" marT="25496" marB="25496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 or more strings separated by commas, indicating a set of source sizes</a:t>
                      </a:r>
                    </a:p>
                  </a:txBody>
                  <a:tcPr marL="50992" marR="50992" marT="25496" marB="25496" anchor="ctr"/>
                </a:tc>
                <a:extLst>
                  <a:ext uri="{0D108BD9-81ED-4DB2-BD59-A6C34878D82A}">
                    <a16:rowId xmlns="" xmlns:a16="http://schemas.microsoft.com/office/drawing/2014/main" val="3760108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55343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8929</TotalTime>
  <Words>3404</Words>
  <Application>Microsoft Office PowerPoint</Application>
  <PresentationFormat>Custom</PresentationFormat>
  <Paragraphs>630</Paragraphs>
  <Slides>45</Slides>
  <Notes>45</Notes>
  <HiddenSlides>0</HiddenSlides>
  <MMClips>3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Office Theme</vt:lpstr>
      <vt:lpstr>3_Office Theme</vt:lpstr>
      <vt:lpstr>Slide 1</vt:lpstr>
      <vt:lpstr>Slide 2</vt:lpstr>
      <vt:lpstr>Outline</vt:lpstr>
      <vt:lpstr>1. HTML Images </vt:lpstr>
      <vt:lpstr>Cont’d </vt:lpstr>
      <vt:lpstr>Cont’d </vt:lpstr>
      <vt:lpstr>Cont’d </vt:lpstr>
      <vt:lpstr>Cont’d </vt:lpstr>
      <vt:lpstr>Cont’d </vt:lpstr>
      <vt:lpstr>Cont’d </vt:lpstr>
      <vt:lpstr>Cont’d </vt:lpstr>
      <vt:lpstr>Cont’d </vt:lpstr>
      <vt:lpstr>2. Creating Image Map</vt:lpstr>
      <vt:lpstr>Cont’d </vt:lpstr>
      <vt:lpstr>Cont’d </vt:lpstr>
      <vt:lpstr>Cont’d </vt:lpstr>
      <vt:lpstr>Cont’d </vt:lpstr>
      <vt:lpstr>Cont’d </vt:lpstr>
      <vt:lpstr>Cont’d </vt:lpstr>
      <vt:lpstr>Cont’d </vt:lpstr>
      <vt:lpstr>3. The &lt;picture&gt; and &lt;source&gt; Element </vt:lpstr>
      <vt:lpstr>Cont’d </vt:lpstr>
      <vt:lpstr>Cont’d </vt:lpstr>
      <vt:lpstr>Cont’d </vt:lpstr>
      <vt:lpstr>Cont’d </vt:lpstr>
      <vt:lpstr>Cont’d </vt:lpstr>
      <vt:lpstr>5. Audio and Video Elements </vt:lpstr>
      <vt:lpstr>Cont’d </vt:lpstr>
      <vt:lpstr>Cont’d </vt:lpstr>
      <vt:lpstr>Cont’d </vt:lpstr>
      <vt:lpstr>Cont’d </vt:lpstr>
      <vt:lpstr>Cont’d </vt:lpstr>
      <vt:lpstr>6. The &lt;track&gt; Element</vt:lpstr>
      <vt:lpstr>Cont’d </vt:lpstr>
      <vt:lpstr>6. The &lt;track&gt; Element</vt:lpstr>
      <vt:lpstr>Cont’d </vt:lpstr>
      <vt:lpstr>6. The &lt;figure&gt; and &lt;figurecaption&gt; Elements </vt:lpstr>
      <vt:lpstr>Cont’d </vt:lpstr>
      <vt:lpstr>Cont’d </vt:lpstr>
      <vt:lpstr>Summary</vt:lpstr>
      <vt:lpstr>Exercise</vt:lpstr>
      <vt:lpstr>Practical Exercise </vt:lpstr>
      <vt:lpstr>Practical Exercise </vt:lpstr>
      <vt:lpstr>Slide 44</vt:lpstr>
      <vt:lpstr>Slide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Computer Programming</dc:title>
  <dc:creator>Habesh</dc:creator>
  <cp:lastModifiedBy>Abu Ayub</cp:lastModifiedBy>
  <cp:revision>528</cp:revision>
  <dcterms:created xsi:type="dcterms:W3CDTF">2020-11-22T19:05:37Z</dcterms:created>
  <dcterms:modified xsi:type="dcterms:W3CDTF">2023-04-12T07:10:31Z</dcterms:modified>
</cp:coreProperties>
</file>